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5.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40"/>
  </p:handoutMasterIdLst>
  <p:sldIdLst>
    <p:sldId id="439" r:id="rId3"/>
    <p:sldId id="688" r:id="rId5"/>
    <p:sldId id="724" r:id="rId6"/>
    <p:sldId id="725" r:id="rId7"/>
    <p:sldId id="629" r:id="rId8"/>
    <p:sldId id="630" r:id="rId9"/>
    <p:sldId id="815" r:id="rId10"/>
    <p:sldId id="768" r:id="rId11"/>
    <p:sldId id="706" r:id="rId12"/>
    <p:sldId id="726" r:id="rId13"/>
    <p:sldId id="728" r:id="rId14"/>
    <p:sldId id="727" r:id="rId15"/>
    <p:sldId id="776" r:id="rId16"/>
    <p:sldId id="729" r:id="rId17"/>
    <p:sldId id="709" r:id="rId18"/>
    <p:sldId id="777" r:id="rId19"/>
    <p:sldId id="731" r:id="rId20"/>
    <p:sldId id="732" r:id="rId21"/>
    <p:sldId id="733" r:id="rId22"/>
    <p:sldId id="711" r:id="rId23"/>
    <p:sldId id="860" r:id="rId24"/>
    <p:sldId id="712" r:id="rId25"/>
    <p:sldId id="736" r:id="rId26"/>
    <p:sldId id="713" r:id="rId27"/>
    <p:sldId id="871" r:id="rId28"/>
    <p:sldId id="735" r:id="rId29"/>
    <p:sldId id="737" r:id="rId30"/>
    <p:sldId id="714" r:id="rId31"/>
    <p:sldId id="739" r:id="rId32"/>
    <p:sldId id="740" r:id="rId33"/>
    <p:sldId id="715" r:id="rId34"/>
    <p:sldId id="746" r:id="rId35"/>
    <p:sldId id="747" r:id="rId36"/>
    <p:sldId id="748" r:id="rId37"/>
    <p:sldId id="716" r:id="rId38"/>
    <p:sldId id="749" r:id="rId39"/>
  </p:sldIdLst>
  <p:sldSz cx="9144000" cy="6858000" type="screen4x3"/>
  <p:notesSz cx="6858000" cy="9144000"/>
  <p:custDataLst>
    <p:tags r:id="rId44"/>
  </p:custDataLst>
  <p:defaultTex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000FF"/>
    <a:srgbClr val="FFFD82"/>
    <a:srgbClr val="1B998B"/>
    <a:srgbClr val="D2DEEF"/>
    <a:srgbClr val="EAEFF7"/>
    <a:srgbClr val="0066FF"/>
    <a:srgbClr val="4472C4"/>
    <a:srgbClr val="0070C0"/>
    <a:srgbClr val="55D9D3"/>
    <a:srgbClr val="3C7B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526" autoAdjust="0"/>
    <p:restoredTop sz="69211" autoAdjust="0"/>
  </p:normalViewPr>
  <p:slideViewPr>
    <p:cSldViewPr showGuides="1">
      <p:cViewPr varScale="1">
        <p:scale>
          <a:sx n="83" d="100"/>
          <a:sy n="83" d="100"/>
        </p:scale>
        <p:origin x="967" y="65"/>
      </p:cViewPr>
      <p:guideLst>
        <p:guide orient="horz" pos="2160"/>
        <p:guide pos="2880"/>
      </p:guideLst>
    </p:cSldViewPr>
  </p:slideViewPr>
  <p:outlineViewPr>
    <p:cViewPr>
      <p:scale>
        <a:sx n="33" d="100"/>
        <a:sy n="33" d="100"/>
      </p:scale>
      <p:origin x="0" y="-158"/>
    </p:cViewPr>
  </p:outlineViewPr>
  <p:notesTextViewPr>
    <p:cViewPr>
      <p:scale>
        <a:sx n="100" d="100"/>
        <a:sy n="100" d="100"/>
      </p:scale>
      <p:origin x="0" y="-175"/>
    </p:cViewPr>
  </p:notesTextViewPr>
  <p:sorterViewPr>
    <p:cViewPr varScale="1">
      <p:scale>
        <a:sx n="100" d="100"/>
        <a:sy n="100" d="100"/>
      </p:scale>
      <p:origin x="0" y="0"/>
    </p:cViewPr>
  </p:sorterViewPr>
  <p:notesViewPr>
    <p:cSldViewPr>
      <p:cViewPr varScale="1">
        <p:scale>
          <a:sx n="63" d="100"/>
          <a:sy n="63" d="100"/>
        </p:scale>
        <p:origin x="2280" y="6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4" Type="http://schemas.openxmlformats.org/officeDocument/2006/relationships/tags" Target="tags/tag7.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handoutMaster" Target="handoutMasters/handoutMaster1.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D78932C-8C37-49E0-91E7-9B62CE34B1F7}"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E7CF6E-9FB8-447C-91C7-AEBC91D8CB0E}"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0" hangingPunct="0">
              <a:defRPr sz="1200">
                <a:latin typeface="Calibri" panose="020F0502020204030204" charset="0"/>
                <a:ea typeface="宋体" panose="02010600030101010101" pitchFamily="2" charset="-122"/>
              </a:defRPr>
            </a:lvl1pPr>
          </a:lstStyle>
          <a:p>
            <a:pPr>
              <a:defRPr/>
            </a:pPr>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0" hangingPunct="0">
              <a:defRPr sz="1200">
                <a:latin typeface="Calibri" panose="020F0502020204030204" charset="0"/>
                <a:ea typeface="宋体" panose="02010600030101010101" pitchFamily="2" charset="-122"/>
              </a:defRPr>
            </a:lvl1pPr>
          </a:lstStyle>
          <a:p>
            <a:pPr>
              <a:defRPr/>
            </a:pPr>
            <a:fld id="{6D63082C-D9FC-4144-9E95-4F8267D7FCC9}" type="datetimeFigureOut">
              <a:rPr lang="en-US"/>
            </a:fld>
            <a:endParaRPr 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en-US"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0" hangingPunct="0">
              <a:defRPr sz="1200">
                <a:latin typeface="Calibri" panose="020F0502020204030204" charset="0"/>
                <a:ea typeface="宋体" panose="02010600030101010101" pitchFamily="2" charset="-122"/>
              </a:defRPr>
            </a:lvl1pPr>
          </a:lstStyle>
          <a:p>
            <a:pPr>
              <a:defRPr/>
            </a:pPr>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0" hangingPunct="0">
              <a:defRPr sz="1200">
                <a:latin typeface="Calibri" panose="020F0502020204030204" charset="0"/>
                <a:ea typeface="宋体" panose="02010600030101010101" pitchFamily="2" charset="-122"/>
              </a:defRPr>
            </a:lvl1pPr>
          </a:lstStyle>
          <a:p>
            <a:pPr>
              <a:defRPr/>
            </a:pPr>
            <a:fld id="{5D9548A5-B1AB-3F4F-9770-E08DEE99858B}"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宋体" panose="02010600030101010101" pitchFamily="2" charset="-122"/>
            </a:endParaRPr>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fld id="{358C0F6F-2FB0-3A4F-8E90-044F055463D9}" type="slidenum">
              <a:rPr lang="en-US" altLang="zh-CN"/>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en-US" altLang="zh-CN"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b="1"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b="1"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zh-CN" altLang="en-US" b="1"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en-US" altLang="zh-CN"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en-US" altLang="zh-CN"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sz="12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85800" lvl="1" indent="-228600">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lnSpc>
                <a:spcPct val="120000"/>
              </a:lnSpc>
              <a:spcBef>
                <a:spcPct val="20000"/>
              </a:spcBef>
              <a:buClrTx/>
              <a:buFont typeface="Wingdings" panose="05000000000000000000" pitchFamily="2" charset="2"/>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spcBef>
                <a:spcPct val="20000"/>
              </a:spcBef>
              <a:buClrTx/>
              <a:buFont typeface="Wingdings" panose="05000000000000000000" pitchFamily="2" charset="2"/>
              <a:buChar char="n"/>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b="1"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r>
              <a:rPr lang="en-US" dirty="0"/>
              <a:t>BY1306147 </a:t>
            </a:r>
            <a:r>
              <a:rPr lang="en-US" dirty="0" err="1"/>
              <a:t>张硕</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14106B08-2A05-4E4A-BB4F-B483A66EA091}"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a:xfrm>
            <a:off x="6457950" y="6448251"/>
            <a:ext cx="2057400" cy="365125"/>
          </a:xfrm>
          <a:prstGeom prst="rect">
            <a:avLst/>
          </a:prstGeom>
        </p:spPr>
        <p:txBody>
          <a:bodyPr/>
          <a:lstStyle>
            <a:lvl1pPr>
              <a:defRPr/>
            </a:lvl1pPr>
          </a:lstStyle>
          <a:p>
            <a:pPr>
              <a:defRPr/>
            </a:pPr>
            <a:fld id="{71D828F9-2628-9149-86BE-B70DE401120D}"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A51CB-2EA0-4CCE-BC1F-19C7633E457D}" type="datetimeFigureOut">
              <a:rPr lang="zh-CN" altLang="en-US" smtClean="0"/>
            </a:fld>
            <a:endParaRPr lang="zh-CN" altLang="en-US"/>
          </a:p>
        </p:txBody>
      </p:sp>
      <p:sp>
        <p:nvSpPr>
          <p:cNvPr id="3" name="灯片编号占位符 2"/>
          <p:cNvSpPr>
            <a:spLocks noGrp="1"/>
          </p:cNvSpPr>
          <p:nvPr>
            <p:ph type="sldNum" sz="quarter" idx="11"/>
          </p:nvPr>
        </p:nvSpPr>
        <p:spPr/>
        <p:txBody>
          <a:bodyPr/>
          <a:lstStyle/>
          <a:p>
            <a:fld id="{69874BC8-A9E1-416A-999A-738A0D0266C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A51CB-2EA0-4CCE-BC1F-19C7633E457D}" type="datetimeFigureOut">
              <a:rPr lang="zh-CN" altLang="en-US" smtClean="0"/>
            </a:fld>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874BC8-A9E1-416A-999A-738A0D0266C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tags" Target="../tags/tag2.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5.webp"/><Relationship Id="rId1" Type="http://schemas.openxmlformats.org/officeDocument/2006/relationships/tags" Target="../tags/tag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image" Target="../media/image7.png"/><Relationship Id="rId3" Type="http://schemas.openxmlformats.org/officeDocument/2006/relationships/tags" Target="../tags/tag5.xml"/><Relationship Id="rId2" Type="http://schemas.openxmlformats.org/officeDocument/2006/relationships/image" Target="../media/image6.png"/><Relationship Id="rId1" Type="http://schemas.openxmlformats.org/officeDocument/2006/relationships/tags" Target="../tags/tag4.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tags" Target="../tags/tag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2.xml"/><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2501900"/>
            <a:ext cx="9144000" cy="1935163"/>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mn-lt"/>
              <a:ea typeface="+mn-ea"/>
            </a:endParaRPr>
          </a:p>
        </p:txBody>
      </p:sp>
      <p:sp>
        <p:nvSpPr>
          <p:cNvPr id="22530" name="Title 1"/>
          <p:cNvSpPr>
            <a:spLocks noGrp="1"/>
          </p:cNvSpPr>
          <p:nvPr>
            <p:ph type="ctrTitle"/>
          </p:nvPr>
        </p:nvSpPr>
        <p:spPr>
          <a:xfrm>
            <a:off x="805272" y="2193528"/>
            <a:ext cx="7533456" cy="2387600"/>
          </a:xfrm>
        </p:spPr>
        <p:txBody>
          <a:bodyPr anchor="ctr" anchorCtr="1"/>
          <a:lstStyle/>
          <a:p>
            <a:r>
              <a:rPr lang="zh-CN" altLang="en-US" dirty="0">
                <a:solidFill>
                  <a:srgbClr val="000000"/>
                </a:solidFill>
                <a:latin typeface="微软雅黑" panose="020B0503020204020204" pitchFamily="34" charset="-122"/>
                <a:ea typeface="微软雅黑" panose="020B0503020204020204" pitchFamily="34" charset="-122"/>
                <a:cs typeface="Hei" charset="-122"/>
              </a:rPr>
              <a:t>第五章 云基础设施机制</a:t>
            </a:r>
            <a:endParaRPr lang="en-US" altLang="en-US" dirty="0">
              <a:solidFill>
                <a:srgbClr val="000000"/>
              </a:solidFill>
              <a:latin typeface="微软雅黑" panose="020B0503020204020204" pitchFamily="34" charset="-122"/>
              <a:ea typeface="微软雅黑" panose="020B0503020204020204" pitchFamily="34" charset="-122"/>
              <a:cs typeface="Hei" charset="-122"/>
            </a:endParaRPr>
          </a:p>
        </p:txBody>
      </p:sp>
      <p:sp>
        <p:nvSpPr>
          <p:cNvPr id="5" name="TextBox 4"/>
          <p:cNvSpPr txBox="1"/>
          <p:nvPr/>
        </p:nvSpPr>
        <p:spPr>
          <a:xfrm>
            <a:off x="1296194" y="1815207"/>
            <a:ext cx="6985000" cy="461665"/>
          </a:xfrm>
          <a:prstGeom prst="rect">
            <a:avLst/>
          </a:prstGeom>
          <a:noFill/>
        </p:spPr>
        <p:txBody>
          <a:bodyPr wrap="square">
            <a:spAutoFit/>
          </a:bodyPr>
          <a:lstStyle/>
          <a:p>
            <a:pPr algn="ctr">
              <a:defRPr/>
            </a:pPr>
            <a:r>
              <a:rPr lang="zh-CN" altLang="en-US" sz="2400" spc="600" dirty="0">
                <a:solidFill>
                  <a:srgbClr val="002060"/>
                </a:solidFill>
                <a:latin typeface="微软雅黑" panose="020B0503020204020204" pitchFamily="34" charset="-122"/>
                <a:ea typeface="微软雅黑" panose="020B0503020204020204" pitchFamily="34" charset="-122"/>
                <a:cs typeface="黑体" panose="02010609060101010101" pitchFamily="49" charset="-122"/>
              </a:rPr>
              <a:t>云计算技术</a:t>
            </a:r>
            <a:endParaRPr lang="en-US" sz="2400" spc="600" dirty="0">
              <a:solidFill>
                <a:srgbClr val="002060"/>
              </a:solidFill>
              <a:latin typeface="微软雅黑" panose="020B0503020204020204" pitchFamily="34" charset="-122"/>
              <a:ea typeface="微软雅黑" panose="020B0503020204020204" pitchFamily="34" charset="-122"/>
              <a:cs typeface="黑体" panose="02010609060101010101" pitchFamily="49" charset="-122"/>
            </a:endParaRPr>
          </a:p>
        </p:txBody>
      </p:sp>
      <p:sp>
        <p:nvSpPr>
          <p:cNvPr id="2" name="TextBox 1"/>
          <p:cNvSpPr txBox="1"/>
          <p:nvPr/>
        </p:nvSpPr>
        <p:spPr>
          <a:xfrm>
            <a:off x="10372725" y="571500"/>
            <a:ext cx="184731" cy="369332"/>
          </a:xfrm>
          <a:prstGeom prst="rect">
            <a:avLst/>
          </a:prstGeom>
          <a:noFill/>
        </p:spPr>
        <p:txBody>
          <a:bodyPr wrap="none" rtlCol="0">
            <a:spAutoFit/>
          </a:bodyPr>
          <a:lstStyle/>
          <a:p>
            <a:endParaRPr lang="en-US"/>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1502" y="297292"/>
            <a:ext cx="2832628" cy="899460"/>
          </a:xfrm>
          <a:prstGeom prst="rect">
            <a:avLst/>
          </a:prstGeom>
        </p:spPr>
      </p:pic>
      <p:sp>
        <p:nvSpPr>
          <p:cNvPr id="11" name="副标题 7"/>
          <p:cNvSpPr txBox="1"/>
          <p:nvPr/>
        </p:nvSpPr>
        <p:spPr>
          <a:xfrm>
            <a:off x="1143000" y="4694277"/>
            <a:ext cx="6858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342900" indent="0" algn="ctr" defTabSz="914400" rtl="0" eaLnBrk="1" latinLnBrk="0" hangingPunct="1">
              <a:lnSpc>
                <a:spcPct val="90000"/>
              </a:lnSpc>
              <a:spcBef>
                <a:spcPts val="500"/>
              </a:spcBef>
              <a:buFont typeface="Arial" panose="020B0604020202020204" pitchFamily="34" charset="0"/>
              <a:buNone/>
              <a:defRPr sz="1500" kern="1200">
                <a:solidFill>
                  <a:schemeClr val="tx1"/>
                </a:solidFill>
                <a:latin typeface="+mn-lt"/>
                <a:ea typeface="+mn-ea"/>
                <a:cs typeface="+mn-cs"/>
              </a:defRPr>
            </a:lvl2pPr>
            <a:lvl3pPr marL="685800" indent="0" algn="ctr" defTabSz="914400" rtl="0" eaLnBrk="1" latinLnBrk="0" hangingPunct="1">
              <a:lnSpc>
                <a:spcPct val="90000"/>
              </a:lnSpc>
              <a:spcBef>
                <a:spcPts val="500"/>
              </a:spcBef>
              <a:buFont typeface="Arial" panose="020B0604020202020204" pitchFamily="34" charset="0"/>
              <a:buNone/>
              <a:defRPr sz="1350" kern="1200">
                <a:solidFill>
                  <a:schemeClr val="tx1"/>
                </a:solidFill>
                <a:latin typeface="+mn-lt"/>
                <a:ea typeface="+mn-ea"/>
                <a:cs typeface="+mn-cs"/>
              </a:defRPr>
            </a:lvl3pPr>
            <a:lvl4pPr marL="10287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17145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2057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24003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2743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pPr fontAlgn="auto">
              <a:spcAft>
                <a:spcPts val="0"/>
              </a:spcAft>
            </a:pPr>
            <a:r>
              <a:rPr lang="zh-CN" altLang="en-US" dirty="0">
                <a:solidFill>
                  <a:srgbClr val="000000"/>
                </a:solidFill>
                <a:latin typeface="微软雅黑" panose="020B0503020204020204" pitchFamily="34" charset="-122"/>
                <a:ea typeface="微软雅黑" panose="020B0503020204020204" pitchFamily="34" charset="-122"/>
              </a:rPr>
              <a:t>第五次课：</a:t>
            </a:r>
            <a:r>
              <a:rPr lang="en-US" altLang="zh-CN" dirty="0">
                <a:solidFill>
                  <a:srgbClr val="000000"/>
                </a:solidFill>
                <a:latin typeface="微软雅黑" panose="020B0503020204020204" pitchFamily="34" charset="-122"/>
                <a:ea typeface="微软雅黑" panose="020B0503020204020204" pitchFamily="34" charset="-122"/>
                <a:cs typeface="Hei" charset="-122"/>
              </a:rPr>
              <a:t>2025</a:t>
            </a:r>
            <a:r>
              <a:rPr lang="zh-CN" altLang="en-US" dirty="0">
                <a:solidFill>
                  <a:srgbClr val="000000"/>
                </a:solidFill>
                <a:latin typeface="微软雅黑" panose="020B0503020204020204" pitchFamily="34" charset="-122"/>
                <a:ea typeface="微软雅黑" panose="020B0503020204020204" pitchFamily="34" charset="-122"/>
                <a:cs typeface="Hei" charset="-122"/>
              </a:rPr>
              <a:t>年</a:t>
            </a:r>
            <a:r>
              <a:rPr lang="en-US" altLang="zh-CN" dirty="0">
                <a:solidFill>
                  <a:srgbClr val="000000"/>
                </a:solidFill>
                <a:latin typeface="微软雅黑" panose="020B0503020204020204" pitchFamily="34" charset="-122"/>
                <a:ea typeface="微软雅黑" panose="020B0503020204020204" pitchFamily="34" charset="-122"/>
                <a:cs typeface="Hei" charset="-122"/>
              </a:rPr>
              <a:t>03</a:t>
            </a:r>
            <a:r>
              <a:rPr lang="zh-CN" altLang="en-US" dirty="0">
                <a:solidFill>
                  <a:srgbClr val="000000"/>
                </a:solidFill>
                <a:latin typeface="微软雅黑" panose="020B0503020204020204" pitchFamily="34" charset="-122"/>
                <a:ea typeface="微软雅黑" panose="020B0503020204020204" pitchFamily="34" charset="-122"/>
                <a:cs typeface="Hei" charset="-122"/>
              </a:rPr>
              <a:t>月</a:t>
            </a:r>
            <a:r>
              <a:rPr lang="en-US" altLang="zh-CN" dirty="0">
                <a:solidFill>
                  <a:srgbClr val="000000"/>
                </a:solidFill>
                <a:latin typeface="微软雅黑" panose="020B0503020204020204" pitchFamily="34" charset="-122"/>
                <a:ea typeface="微软雅黑" panose="020B0503020204020204" pitchFamily="34" charset="-122"/>
                <a:cs typeface="Hei" charset="-122"/>
              </a:rPr>
              <a:t>17</a:t>
            </a:r>
            <a:r>
              <a:rPr lang="zh-CN" altLang="en-US" dirty="0">
                <a:solidFill>
                  <a:srgbClr val="000000"/>
                </a:solidFill>
                <a:latin typeface="微软雅黑" panose="020B0503020204020204" pitchFamily="34" charset="-122"/>
                <a:ea typeface="微软雅黑" panose="020B0503020204020204" pitchFamily="34" charset="-122"/>
                <a:cs typeface="Hei" charset="-122"/>
              </a:rPr>
              <a:t>日</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5.1.1 </a:t>
            </a:r>
            <a:r>
              <a:rPr lang="zh-CN" altLang="en-US" sz="32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虚拟防火墙</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5.1 </a:t>
            </a:r>
            <a:r>
              <a:rPr lang="zh-CN" altLang="en-US" dirty="0">
                <a:solidFill>
                  <a:schemeClr val="bg1"/>
                </a:solidFill>
                <a:latin typeface="微软雅黑" panose="020B0503020204020204" pitchFamily="34" charset="-122"/>
                <a:ea typeface="微软雅黑" panose="020B0503020204020204" pitchFamily="34" charset="-122"/>
              </a:rPr>
              <a:t>逻辑网络边界</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728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虚拟防火墙</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(virtual firewall)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：一种</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资源，可以主动过滤被隔离网络的流量，并控制其与</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Internet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的交互。</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9" name="图片 8"/>
          <p:cNvPicPr>
            <a:picLocks noChangeAspect="1"/>
          </p:cNvPicPr>
          <p:nvPr/>
        </p:nvPicPr>
        <p:blipFill>
          <a:blip r:embed="rId1"/>
          <a:stretch>
            <a:fillRect/>
          </a:stretch>
        </p:blipFill>
        <p:spPr>
          <a:xfrm>
            <a:off x="1835696" y="2294841"/>
            <a:ext cx="5103995" cy="415341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5.1.1 </a:t>
            </a:r>
            <a:r>
              <a:rPr lang="zh-CN" altLang="en-US" sz="32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虚拟防火墙</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5.1 </a:t>
            </a:r>
            <a:r>
              <a:rPr lang="zh-CN" altLang="en-US" dirty="0">
                <a:solidFill>
                  <a:schemeClr val="bg1"/>
                </a:solidFill>
                <a:latin typeface="微软雅黑" panose="020B0503020204020204" pitchFamily="34" charset="-122"/>
                <a:ea typeface="微软雅黑" panose="020B0503020204020204" pitchFamily="34" charset="-122"/>
              </a:rPr>
              <a:t>逻辑网络边界</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395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技术特点</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1"/>
          <p:cNvSpPr/>
          <p:nvPr/>
        </p:nvSpPr>
        <p:spPr>
          <a:xfrm>
            <a:off x="467544" y="1664125"/>
            <a:ext cx="7920880" cy="2168525"/>
          </a:xfrm>
          <a:prstGeom prst="rect">
            <a:avLst/>
          </a:prstGeom>
        </p:spPr>
        <p:txBody>
          <a:bodyPr wrap="square">
            <a:spAutoFit/>
          </a:bodyPr>
          <a:lstStyle/>
          <a:p>
            <a:pPr>
              <a:lnSpc>
                <a:spcPct val="1500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每个虚拟防火墙独立维护一组安全区域。</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每个虚拟防火墙独立维护一组资源对象</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地址</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地址组、服务</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服务组等</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每个虚拟防火墙独立维护自己的包过滤策略。</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每个虚拟防火墙独立维护自己的 </a:t>
            </a:r>
            <a:r>
              <a:rPr lang="en-GB" altLang="zh-CN" dirty="0">
                <a:latin typeface="Times New Roman" panose="02020603050405020304" pitchFamily="18" charset="0"/>
                <a:ea typeface="微软雅黑" panose="020B0503020204020204" pitchFamily="34" charset="-122"/>
                <a:cs typeface="Times New Roman" panose="02020603050405020304" pitchFamily="18" charset="0"/>
              </a:rPr>
              <a:t>NAT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策略、</a:t>
            </a:r>
            <a:r>
              <a:rPr lang="en-GB" altLang="zh-CN" dirty="0">
                <a:latin typeface="Times New Roman" panose="02020603050405020304" pitchFamily="18" charset="0"/>
                <a:ea typeface="微软雅黑" panose="020B0503020204020204" pitchFamily="34" charset="-122"/>
                <a:cs typeface="Times New Roman" panose="02020603050405020304" pitchFamily="18" charset="0"/>
              </a:rPr>
              <a:t>ALG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策略。 </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可限制每个虚拟防火墙占用的资源数</a:t>
            </a: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5.1 </a:t>
            </a:r>
            <a:r>
              <a:rPr lang="zh-CN" altLang="en-US" dirty="0">
                <a:solidFill>
                  <a:schemeClr val="bg1"/>
                </a:solidFill>
                <a:latin typeface="微软雅黑" panose="020B0503020204020204" pitchFamily="34" charset="-122"/>
                <a:ea typeface="微软雅黑" panose="020B0503020204020204" pitchFamily="34" charset="-122"/>
              </a:rPr>
              <a:t>逻辑网络边界</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725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Font typeface="Wingdings" panose="05000000000000000000" pitchFamily="2" charset="2"/>
              <a:buChar char="n"/>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虚拟专用网络</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(virtual</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private network)</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：虚拟专用网络</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GB" altLang="zh-CN" sz="1800" b="0" dirty="0">
                <a:latin typeface="Times New Roman" panose="02020603050405020304" pitchFamily="18" charset="0"/>
                <a:ea typeface="微软雅黑" panose="020B0503020204020204" pitchFamily="34" charset="-122"/>
                <a:cs typeface="Times New Roman" panose="02020603050405020304" pitchFamily="18" charset="0"/>
              </a:rPr>
              <a:t>VPN)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是一种通过公用网络</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例如</a:t>
            </a:r>
            <a:r>
              <a:rPr lang="en-GB" altLang="zh-CN" sz="1800" b="0" dirty="0">
                <a:latin typeface="Times New Roman" panose="02020603050405020304" pitchFamily="18" charset="0"/>
                <a:ea typeface="微软雅黑" panose="020B0503020204020204" pitchFamily="34" charset="-122"/>
                <a:cs typeface="Times New Roman" panose="02020603050405020304" pitchFamily="18" charset="0"/>
              </a:rPr>
              <a:t>Internet)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连接专用网络</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例如办公 室网络</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的方法。</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文本框 8"/>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5.1.2</a:t>
            </a:r>
            <a:r>
              <a:rPr lang="zh-CN" altLang="en-US" sz="3200" dirty="0">
                <a:solidFill>
                  <a:srgbClr val="0000FF"/>
                </a:solidFill>
                <a:latin typeface="微软雅黑" panose="020B0503020204020204" pitchFamily="34" charset="-122"/>
                <a:ea typeface="微软雅黑" panose="020B0503020204020204" pitchFamily="34" charset="-122"/>
              </a:rPr>
              <a:t> </a:t>
            </a:r>
            <a:r>
              <a:rPr lang="en-US" altLang="zh-CN" sz="3200" dirty="0">
                <a:solidFill>
                  <a:srgbClr val="0000FF"/>
                </a:solidFill>
                <a:latin typeface="微软雅黑" panose="020B0503020204020204" pitchFamily="34" charset="-122"/>
                <a:ea typeface="微软雅黑" panose="020B0503020204020204" pitchFamily="34" charset="-122"/>
              </a:rPr>
              <a:t>VPN</a:t>
            </a:r>
            <a:endParaRPr lang="zh-CN" altLang="en-US" sz="3200" dirty="0">
              <a:solidFill>
                <a:srgbClr val="0000FF"/>
              </a:solidFill>
              <a:latin typeface="微软雅黑" panose="020B0503020204020204" pitchFamily="34" charset="-122"/>
              <a:ea typeface="微软雅黑" panose="020B0503020204020204" pitchFamily="34" charset="-122"/>
            </a:endParaRPr>
          </a:p>
        </p:txBody>
      </p:sp>
      <p:pic>
        <p:nvPicPr>
          <p:cNvPr id="100" name="图片 99"/>
          <p:cNvPicPr/>
          <p:nvPr>
            <p:custDataLst>
              <p:tags r:id="rId1"/>
            </p:custDataLst>
          </p:nvPr>
        </p:nvPicPr>
        <p:blipFill>
          <a:blip r:embed="rId2"/>
          <a:stretch>
            <a:fillRect/>
          </a:stretch>
        </p:blipFill>
        <p:spPr>
          <a:xfrm>
            <a:off x="1619885" y="3068955"/>
            <a:ext cx="6374130" cy="2525395"/>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5.1 </a:t>
            </a:r>
            <a:r>
              <a:rPr lang="zh-CN" altLang="en-US" dirty="0">
                <a:solidFill>
                  <a:schemeClr val="bg1"/>
                </a:solidFill>
                <a:latin typeface="微软雅黑" panose="020B0503020204020204" pitchFamily="34" charset="-122"/>
                <a:ea typeface="微软雅黑" panose="020B0503020204020204" pitchFamily="34" charset="-122"/>
              </a:rPr>
              <a:t>逻辑网络边界</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725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Font typeface="Wingdings" panose="05000000000000000000" pitchFamily="2" charset="2"/>
              <a:buChar char="n"/>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虚拟专用网络</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(virtual</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private network)</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：虚拟专用网络</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GB" altLang="zh-CN" sz="1800" b="0" dirty="0">
                <a:latin typeface="Times New Roman" panose="02020603050405020304" pitchFamily="18" charset="0"/>
                <a:ea typeface="微软雅黑" panose="020B0503020204020204" pitchFamily="34" charset="-122"/>
                <a:cs typeface="Times New Roman" panose="02020603050405020304" pitchFamily="18" charset="0"/>
              </a:rPr>
              <a:t>VPN)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是一种通过公用网络</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例如</a:t>
            </a:r>
            <a:r>
              <a:rPr lang="en-GB" altLang="zh-CN" sz="1800" b="0" dirty="0">
                <a:latin typeface="Times New Roman" panose="02020603050405020304" pitchFamily="18" charset="0"/>
                <a:ea typeface="微软雅黑" panose="020B0503020204020204" pitchFamily="34" charset="-122"/>
                <a:cs typeface="Times New Roman" panose="02020603050405020304" pitchFamily="18" charset="0"/>
              </a:rPr>
              <a:t>Internet)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连接专用网络</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例如办公 室网络</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的方法。</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文本框 8"/>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5.1.2</a:t>
            </a:r>
            <a:r>
              <a:rPr lang="zh-CN" altLang="en-US" sz="3200" dirty="0">
                <a:solidFill>
                  <a:srgbClr val="0000FF"/>
                </a:solidFill>
                <a:latin typeface="微软雅黑" panose="020B0503020204020204" pitchFamily="34" charset="-122"/>
                <a:ea typeface="微软雅黑" panose="020B0503020204020204" pitchFamily="34" charset="-122"/>
              </a:rPr>
              <a:t> </a:t>
            </a:r>
            <a:r>
              <a:rPr lang="en-US" altLang="zh-CN" sz="3200" dirty="0">
                <a:solidFill>
                  <a:srgbClr val="0000FF"/>
                </a:solidFill>
                <a:latin typeface="微软雅黑" panose="020B0503020204020204" pitchFamily="34" charset="-122"/>
                <a:ea typeface="微软雅黑" panose="020B0503020204020204" pitchFamily="34" charset="-122"/>
              </a:rPr>
              <a:t>VPN</a:t>
            </a:r>
            <a:endParaRPr lang="zh-CN" altLang="en-US" sz="3200" dirty="0">
              <a:solidFill>
                <a:srgbClr val="0000FF"/>
              </a:solidFill>
              <a:latin typeface="微软雅黑" panose="020B0503020204020204" pitchFamily="34" charset="-122"/>
              <a:ea typeface="微软雅黑" panose="020B0503020204020204" pitchFamily="34" charset="-122"/>
            </a:endParaRPr>
          </a:p>
        </p:txBody>
      </p:sp>
      <p:pic>
        <p:nvPicPr>
          <p:cNvPr id="101" name="图片 100"/>
          <p:cNvPicPr/>
          <p:nvPr>
            <p:custDataLst>
              <p:tags r:id="rId1"/>
            </p:custDataLst>
          </p:nvPr>
        </p:nvPicPr>
        <p:blipFill>
          <a:blip r:embed="rId2"/>
          <a:stretch>
            <a:fillRect/>
          </a:stretch>
        </p:blipFill>
        <p:spPr>
          <a:xfrm>
            <a:off x="718820" y="2924810"/>
            <a:ext cx="7796530" cy="2379980"/>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5.1.2</a:t>
            </a:r>
            <a:r>
              <a:rPr lang="zh-CN" altLang="en-US" sz="3200" dirty="0">
                <a:solidFill>
                  <a:srgbClr val="0000FF"/>
                </a:solidFill>
                <a:latin typeface="微软雅黑" panose="020B0503020204020204" pitchFamily="34" charset="-122"/>
                <a:ea typeface="微软雅黑" panose="020B0503020204020204" pitchFamily="34" charset="-122"/>
              </a:rPr>
              <a:t> </a:t>
            </a:r>
            <a:r>
              <a:rPr lang="en-US" altLang="zh-CN" sz="3200" dirty="0">
                <a:solidFill>
                  <a:srgbClr val="0000FF"/>
                </a:solidFill>
                <a:latin typeface="微软雅黑" panose="020B0503020204020204" pitchFamily="34" charset="-122"/>
                <a:ea typeface="微软雅黑" panose="020B0503020204020204" pitchFamily="34" charset="-122"/>
              </a:rPr>
              <a:t>VPN</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5.1 </a:t>
            </a:r>
            <a:r>
              <a:rPr lang="zh-CN" altLang="en-US" dirty="0">
                <a:solidFill>
                  <a:schemeClr val="bg1"/>
                </a:solidFill>
                <a:latin typeface="微软雅黑" panose="020B0503020204020204" pitchFamily="34" charset="-122"/>
                <a:ea typeface="微软雅黑" panose="020B0503020204020204" pitchFamily="34" charset="-122"/>
              </a:rPr>
              <a:t>逻辑网络边界</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260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Font typeface="Wingdings" panose="05000000000000000000" pitchFamily="2" charset="2"/>
              <a:buChar char="n"/>
            </a:pP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VPN</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系统的主要特点</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spcBef>
                <a:spcPct val="20000"/>
              </a:spcBef>
            </a:pP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spcBef>
                <a:spcPct val="20000"/>
              </a:spcBef>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 安全保障</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spcBef>
                <a:spcPct val="20000"/>
              </a:spcBef>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 服务质量保障</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spcBef>
                <a:spcPct val="20000"/>
              </a:spcBef>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 可扩充性和灵活性</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spcBef>
                <a:spcPct val="20000"/>
              </a:spcBef>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4.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可管理性 </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5.2 </a:t>
            </a:r>
            <a:r>
              <a:rPr lang="zh-CN" altLang="en-US" sz="3200" dirty="0">
                <a:solidFill>
                  <a:srgbClr val="0000FF"/>
                </a:solidFill>
                <a:latin typeface="微软雅黑" panose="020B0503020204020204" pitchFamily="34" charset="-122"/>
                <a:ea typeface="微软雅黑" panose="020B0503020204020204" pitchFamily="34" charset="-122"/>
              </a:rPr>
              <a:t>虚拟服务器</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5.2 </a:t>
            </a:r>
            <a:r>
              <a:rPr lang="zh-CN" altLang="en-US" dirty="0">
                <a:solidFill>
                  <a:schemeClr val="bg1"/>
                </a:solidFill>
                <a:latin typeface="微软雅黑" panose="020B0503020204020204" pitchFamily="34" charset="-122"/>
                <a:ea typeface="微软雅黑" panose="020B0503020204020204" pitchFamily="34" charset="-122"/>
              </a:rPr>
              <a:t>虚拟服务器</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1630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一种</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模拟物理服务器</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虚拟化软件</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。通过提供独立的虚拟服务器，可以实现多个用户共享一个物理服务器。从映像文件进行虚拟服务器的实例化是一个可以快速且按需完成资源分配过程。</a:t>
            </a:r>
            <a:endPar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sym typeface="+mn-ea"/>
              </a:rPr>
              <a:t>宿主操作系统（</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sym typeface="+mn-ea"/>
              </a:rPr>
              <a:t>H</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sym typeface="+mn-ea"/>
              </a:rPr>
              <a:t>ost </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sym typeface="+mn-ea"/>
              </a:rPr>
              <a:t>OS)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sym typeface="+mn-ea"/>
              </a:rPr>
              <a:t>；来宾操作系统（</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sym typeface="+mn-ea"/>
              </a:rPr>
              <a:t>Guest OS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pic>
        <p:nvPicPr>
          <p:cNvPr id="5" name="图片 4"/>
          <p:cNvPicPr>
            <a:picLocks noChangeAspect="1"/>
          </p:cNvPicPr>
          <p:nvPr>
            <p:custDataLst>
              <p:tags r:id="rId1"/>
            </p:custDataLst>
          </p:nvPr>
        </p:nvPicPr>
        <p:blipFill>
          <a:blip r:embed="rId2"/>
          <a:stretch>
            <a:fillRect/>
          </a:stretch>
        </p:blipFill>
        <p:spPr>
          <a:xfrm>
            <a:off x="5220613" y="3067696"/>
            <a:ext cx="3176611" cy="3619526"/>
          </a:xfrm>
          <a:prstGeom prst="rect">
            <a:avLst/>
          </a:prstGeom>
        </p:spPr>
      </p:pic>
      <p:pic>
        <p:nvPicPr>
          <p:cNvPr id="2" name="图片 1"/>
          <p:cNvPicPr>
            <a:picLocks noChangeAspect="1"/>
          </p:cNvPicPr>
          <p:nvPr>
            <p:custDataLst>
              <p:tags r:id="rId3"/>
            </p:custDataLst>
          </p:nvPr>
        </p:nvPicPr>
        <p:blipFill>
          <a:blip r:embed="rId4"/>
          <a:stretch>
            <a:fillRect/>
          </a:stretch>
        </p:blipFill>
        <p:spPr>
          <a:xfrm>
            <a:off x="395605" y="3462020"/>
            <a:ext cx="4063365" cy="326136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5.2 </a:t>
            </a:r>
            <a:r>
              <a:rPr lang="zh-CN" altLang="en-US" sz="3200" dirty="0">
                <a:solidFill>
                  <a:srgbClr val="0000FF"/>
                </a:solidFill>
                <a:latin typeface="微软雅黑" panose="020B0503020204020204" pitchFamily="34" charset="-122"/>
                <a:ea typeface="微软雅黑" panose="020B0503020204020204" pitchFamily="34" charset="-122"/>
              </a:rPr>
              <a:t>虚拟服务器</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5.2 </a:t>
            </a:r>
            <a:r>
              <a:rPr lang="zh-CN" altLang="en-US" dirty="0">
                <a:solidFill>
                  <a:schemeClr val="bg1"/>
                </a:solidFill>
                <a:latin typeface="微软雅黑" panose="020B0503020204020204" pitchFamily="34" charset="-122"/>
                <a:ea typeface="微软雅黑" panose="020B0503020204020204" pitchFamily="34" charset="-122"/>
              </a:rPr>
              <a:t>虚拟服务器</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3215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虚拟基础设施管理器（</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Virtual Infrastructure Manager, VIM</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latin typeface="微软雅黑" panose="020B0503020204020204" pitchFamily="34" charset="-122"/>
                <a:ea typeface="微软雅黑" panose="020B0503020204020204" pitchFamily="34" charset="-122"/>
                <a:cs typeface="Times New Roman" panose="02020603050405020304" pitchFamily="18" charset="0"/>
                <a:sym typeface="+mn-ea"/>
              </a:rPr>
              <a:t>具有多种功能，包括但不限于：</a:t>
            </a:r>
            <a:endParaRPr lang="zh-CN" altLang="en-US" sz="2000" b="0" dirty="0">
              <a:latin typeface="微软雅黑" panose="020B0503020204020204" pitchFamily="34" charset="-122"/>
              <a:ea typeface="微软雅黑" panose="020B0503020204020204" pitchFamily="34" charset="-122"/>
              <a:cs typeface="Times New Roman" panose="02020603050405020304" pitchFamily="18" charset="0"/>
              <a:sym typeface="+mn-ea"/>
            </a:endParaRPr>
          </a:p>
          <a:p>
            <a:pPr lvl="1">
              <a:lnSpc>
                <a:spcPct val="120000"/>
              </a:lnSpc>
              <a:spcBef>
                <a:spcPct val="20000"/>
              </a:spcBef>
              <a:buClrTx/>
              <a:buFont typeface="Wingdings" panose="05000000000000000000" pitchFamily="2" charset="2"/>
              <a:buChar char="n"/>
            </a:pPr>
            <a:r>
              <a:rPr sz="1800" b="0" dirty="0">
                <a:latin typeface="微软雅黑" panose="020B0503020204020204" pitchFamily="34" charset="-122"/>
                <a:ea typeface="微软雅黑" panose="020B0503020204020204" pitchFamily="34" charset="-122"/>
                <a:sym typeface="+mn-ea"/>
              </a:rPr>
              <a:t>资源管理</a:t>
            </a:r>
            <a:endParaRPr lang="zh-CN" altLang="en-US" sz="1800" b="0" dirty="0">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20000"/>
              </a:lnSpc>
              <a:spcBef>
                <a:spcPct val="20000"/>
              </a:spcBef>
              <a:buClrTx/>
              <a:buFont typeface="Wingdings" panose="05000000000000000000" pitchFamily="2" charset="2"/>
              <a:buChar char="n"/>
            </a:pPr>
            <a:r>
              <a:rPr sz="1800" b="0" dirty="0">
                <a:latin typeface="微软雅黑" panose="020B0503020204020204" pitchFamily="34" charset="-122"/>
                <a:ea typeface="微软雅黑" panose="020B0503020204020204" pitchFamily="34" charset="-122"/>
                <a:sym typeface="+mn-ea"/>
              </a:rPr>
              <a:t>监控与性能优化</a:t>
            </a:r>
            <a:endParaRPr sz="1800" b="0" dirty="0">
              <a:latin typeface="微软雅黑" panose="020B0503020204020204" pitchFamily="34" charset="-122"/>
              <a:ea typeface="微软雅黑" panose="020B0503020204020204" pitchFamily="34" charset="-122"/>
              <a:sym typeface="+mn-ea"/>
            </a:endParaRPr>
          </a:p>
          <a:p>
            <a:pPr lvl="1">
              <a:lnSpc>
                <a:spcPct val="120000"/>
              </a:lnSpc>
              <a:spcBef>
                <a:spcPct val="20000"/>
              </a:spcBef>
              <a:buClrTx/>
              <a:buFont typeface="Wingdings" panose="05000000000000000000" pitchFamily="2" charset="2"/>
              <a:buChar char="n"/>
            </a:pPr>
            <a:r>
              <a:rPr sz="1800" b="0" dirty="0">
                <a:latin typeface="微软雅黑" panose="020B0503020204020204" pitchFamily="34" charset="-122"/>
                <a:ea typeface="微软雅黑" panose="020B0503020204020204" pitchFamily="34" charset="-122"/>
                <a:sym typeface="+mn-ea"/>
              </a:rPr>
              <a:t>自动化管理</a:t>
            </a:r>
            <a:endParaRPr sz="1800" b="0" dirty="0">
              <a:latin typeface="微软雅黑" panose="020B0503020204020204" pitchFamily="34" charset="-122"/>
              <a:ea typeface="微软雅黑" panose="020B0503020204020204" pitchFamily="34" charset="-122"/>
              <a:sym typeface="+mn-ea"/>
            </a:endParaRPr>
          </a:p>
          <a:p>
            <a:pPr lvl="1">
              <a:lnSpc>
                <a:spcPct val="120000"/>
              </a:lnSpc>
              <a:spcBef>
                <a:spcPct val="20000"/>
              </a:spcBef>
              <a:buClrTx/>
              <a:buFont typeface="Wingdings" panose="05000000000000000000" pitchFamily="2" charset="2"/>
              <a:buChar char="n"/>
            </a:pPr>
            <a:r>
              <a:rPr sz="1800" b="0" dirty="0">
                <a:latin typeface="微软雅黑" panose="020B0503020204020204" pitchFamily="34" charset="-122"/>
                <a:ea typeface="微软雅黑" panose="020B0503020204020204" pitchFamily="34" charset="-122"/>
                <a:sym typeface="+mn-ea"/>
              </a:rPr>
              <a:t>安全性管理</a:t>
            </a:r>
            <a:endParaRPr sz="1800" b="0" dirty="0">
              <a:latin typeface="微软雅黑" panose="020B0503020204020204" pitchFamily="34" charset="-122"/>
              <a:ea typeface="微软雅黑" panose="020B0503020204020204" pitchFamily="34" charset="-122"/>
              <a:sym typeface="+mn-ea"/>
            </a:endParaRPr>
          </a:p>
          <a:p>
            <a:pPr lvl="1">
              <a:lnSpc>
                <a:spcPct val="120000"/>
              </a:lnSpc>
              <a:spcBef>
                <a:spcPct val="20000"/>
              </a:spcBef>
              <a:buClrTx/>
              <a:buFont typeface="Wingdings" panose="05000000000000000000" pitchFamily="2" charset="2"/>
              <a:buChar char="n"/>
            </a:pPr>
            <a:r>
              <a:rPr lang="zh-CN" sz="1800" b="0" dirty="0">
                <a:latin typeface="微软雅黑" panose="020B0503020204020204" pitchFamily="34" charset="-122"/>
                <a:ea typeface="微软雅黑" panose="020B0503020204020204" pitchFamily="34" charset="-122"/>
                <a:sym typeface="+mn-ea"/>
              </a:rPr>
              <a:t>弹性伸缩</a:t>
            </a:r>
            <a:endParaRPr sz="1800" b="0" dirty="0">
              <a:latin typeface="微软雅黑" panose="020B0503020204020204" pitchFamily="34" charset="-122"/>
              <a:ea typeface="微软雅黑" panose="020B0503020204020204" pitchFamily="34" charset="-122"/>
              <a:sym typeface="+mn-ea"/>
            </a:endParaRPr>
          </a:p>
          <a:p>
            <a:pPr lvl="1">
              <a:lnSpc>
                <a:spcPct val="120000"/>
              </a:lnSpc>
              <a:spcBef>
                <a:spcPct val="20000"/>
              </a:spcBef>
              <a:buClrTx/>
              <a:buFont typeface="Wingdings" panose="05000000000000000000" pitchFamily="2" charset="2"/>
              <a:buChar char="n"/>
            </a:pPr>
            <a:r>
              <a:rPr sz="1800" b="0" dirty="0">
                <a:latin typeface="微软雅黑" panose="020B0503020204020204" pitchFamily="34" charset="-122"/>
                <a:ea typeface="微软雅黑" panose="020B0503020204020204" pitchFamily="34" charset="-122"/>
                <a:sym typeface="+mn-ea"/>
              </a:rPr>
              <a:t>多租户管理</a:t>
            </a:r>
            <a:endParaRPr lang="zh-CN" altLang="en-US" sz="1800" b="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p:cNvPicPr>
            <a:picLocks noChangeAspect="1"/>
          </p:cNvPicPr>
          <p:nvPr>
            <p:custDataLst>
              <p:tags r:id="rId1"/>
            </p:custDataLst>
          </p:nvPr>
        </p:nvPicPr>
        <p:blipFill>
          <a:blip r:embed="rId2"/>
          <a:stretch>
            <a:fillRect/>
          </a:stretch>
        </p:blipFill>
        <p:spPr>
          <a:xfrm>
            <a:off x="539750" y="4364990"/>
            <a:ext cx="8116570" cy="238506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5.2 </a:t>
            </a:r>
            <a:r>
              <a:rPr lang="zh-CN" altLang="en-US" sz="3200" dirty="0">
                <a:solidFill>
                  <a:srgbClr val="0000FF"/>
                </a:solidFill>
                <a:latin typeface="微软雅黑" panose="020B0503020204020204" pitchFamily="34" charset="-122"/>
                <a:ea typeface="微软雅黑" panose="020B0503020204020204" pitchFamily="34" charset="-122"/>
              </a:rPr>
              <a:t>虚拟服务器</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5.2 </a:t>
            </a:r>
            <a:r>
              <a:rPr lang="zh-CN" altLang="en-US" dirty="0">
                <a:solidFill>
                  <a:schemeClr val="bg1"/>
                </a:solidFill>
                <a:latin typeface="微软雅黑" panose="020B0503020204020204" pitchFamily="34" charset="-122"/>
                <a:ea typeface="微软雅黑" panose="020B0503020204020204" pitchFamily="34" charset="-122"/>
              </a:rPr>
              <a:t>虚拟服务器</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497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虚拟服务器的特性</a:t>
            </a:r>
            <a:endParaRPr lang="zh-CN" altLang="en-US"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1"/>
          <p:cNvSpPr/>
          <p:nvPr/>
        </p:nvSpPr>
        <p:spPr>
          <a:xfrm>
            <a:off x="397793" y="1823601"/>
            <a:ext cx="8276405" cy="1337945"/>
          </a:xfrm>
          <a:prstGeom prst="rect">
            <a:avLst/>
          </a:prstGeom>
        </p:spPr>
        <p:txBody>
          <a:bodyPr wrap="square">
            <a:spAutoFit/>
          </a:bodyPr>
          <a:lstStyle/>
          <a:p>
            <a:pPr marL="228600" indent="-228600">
              <a:lnSpc>
                <a:spcPct val="150000"/>
              </a:lnSpc>
              <a:buFont typeface="+mj-lt"/>
              <a:buAutoNum type="arabicPeriod"/>
            </a:pPr>
            <a:r>
              <a:rPr lang="zh-CN" altLang="en-US" b="1" dirty="0">
                <a:latin typeface="微软雅黑" panose="020B0503020204020204" pitchFamily="34" charset="-122"/>
                <a:ea typeface="微软雅黑" panose="020B0503020204020204" pitchFamily="34" charset="-122"/>
              </a:rPr>
              <a:t>多实例：</a:t>
            </a:r>
            <a:r>
              <a:rPr lang="zh-CN" altLang="en-US" dirty="0">
                <a:latin typeface="微软雅黑" panose="020B0503020204020204" pitchFamily="34" charset="-122"/>
                <a:ea typeface="微软雅黑" panose="020B0503020204020204" pitchFamily="34" charset="-122"/>
              </a:rPr>
              <a:t>一台物理机上可以运行多个虚拟服务器</a:t>
            </a:r>
            <a:endParaRPr lang="en-US" altLang="zh-CN" dirty="0">
              <a:latin typeface="微软雅黑" panose="020B0503020204020204" pitchFamily="34" charset="-122"/>
              <a:ea typeface="微软雅黑" panose="020B0503020204020204" pitchFamily="34" charset="-122"/>
            </a:endParaRPr>
          </a:p>
          <a:p>
            <a:pPr marL="228600" indent="-228600">
              <a:lnSpc>
                <a:spcPct val="150000"/>
              </a:lnSpc>
              <a:buFont typeface="+mj-lt"/>
              <a:buAutoNum type="arabicPeriod"/>
            </a:pPr>
            <a:r>
              <a:rPr lang="zh-CN" altLang="en-US" b="1" dirty="0">
                <a:latin typeface="微软雅黑" panose="020B0503020204020204" pitchFamily="34" charset="-122"/>
                <a:ea typeface="微软雅黑" panose="020B0503020204020204" pitchFamily="34" charset="-122"/>
              </a:rPr>
              <a:t>隔离性：</a:t>
            </a:r>
            <a:r>
              <a:rPr lang="zh-CN" altLang="en-US" dirty="0">
                <a:latin typeface="微软雅黑" panose="020B0503020204020204" pitchFamily="34" charset="-122"/>
                <a:ea typeface="微软雅黑" panose="020B0503020204020204" pitchFamily="34" charset="-122"/>
              </a:rPr>
              <a:t>虚拟服务器可以将同一台物理服务器上的多个虚拟机完全隔离开来</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多个虚拟机之间就像多个物理机器之间一样。</a:t>
            </a:r>
            <a:endParaRPr lang="en-US" altLang="zh-CN" dirty="0">
              <a:latin typeface="微软雅黑" panose="020B0503020204020204" pitchFamily="34" charset="-122"/>
              <a:ea typeface="微软雅黑" panose="020B0503020204020204" pitchFamily="34" charset="-122"/>
            </a:endParaRPr>
          </a:p>
        </p:txBody>
      </p:sp>
      <p:pic>
        <p:nvPicPr>
          <p:cNvPr id="1026" name="Picture 2" descr="主机虚拟化的四种特性：物理硬件资源利用方式的变革"/>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79712" y="3460329"/>
            <a:ext cx="5078653" cy="33744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5.2 </a:t>
            </a:r>
            <a:r>
              <a:rPr lang="zh-CN" altLang="en-US" sz="3200" dirty="0">
                <a:solidFill>
                  <a:srgbClr val="0000FF"/>
                </a:solidFill>
                <a:latin typeface="微软雅黑" panose="020B0503020204020204" pitchFamily="34" charset="-122"/>
                <a:ea typeface="微软雅黑" panose="020B0503020204020204" pitchFamily="34" charset="-122"/>
              </a:rPr>
              <a:t>虚拟服务器</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5.2 </a:t>
            </a:r>
            <a:r>
              <a:rPr lang="zh-CN" altLang="en-US" dirty="0">
                <a:solidFill>
                  <a:schemeClr val="bg1"/>
                </a:solidFill>
                <a:latin typeface="微软雅黑" panose="020B0503020204020204" pitchFamily="34" charset="-122"/>
                <a:ea typeface="微软雅黑" panose="020B0503020204020204" pitchFamily="34" charset="-122"/>
              </a:rPr>
              <a:t>虚拟服务器</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497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虚拟服务器的特性</a:t>
            </a:r>
            <a:endParaRPr lang="zh-CN" altLang="en-US"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1"/>
          <p:cNvSpPr/>
          <p:nvPr/>
        </p:nvSpPr>
        <p:spPr>
          <a:xfrm>
            <a:off x="397793" y="1823601"/>
            <a:ext cx="8276405" cy="506730"/>
          </a:xfrm>
          <a:prstGeom prst="rect">
            <a:avLst/>
          </a:prstGeom>
        </p:spPr>
        <p:txBody>
          <a:bodyPr wrap="square">
            <a:spAutoFit/>
          </a:bodyPr>
          <a:lstStyle/>
          <a:p>
            <a:pPr marL="0" indent="0">
              <a:lnSpc>
                <a:spcPct val="150000"/>
              </a:lnSpc>
              <a:buFont typeface="+mj-lt"/>
              <a:buNone/>
            </a:pPr>
            <a:r>
              <a:rPr lang="en-US" altLang="zh-CN" b="1" dirty="0">
                <a:latin typeface="微软雅黑" panose="020B0503020204020204" pitchFamily="34" charset="-122"/>
                <a:ea typeface="微软雅黑" panose="020B0503020204020204" pitchFamily="34" charset="-122"/>
              </a:rPr>
              <a:t>3. </a:t>
            </a:r>
            <a:r>
              <a:rPr lang="zh-CN" altLang="en-US" b="1" dirty="0">
                <a:latin typeface="微软雅黑" panose="020B0503020204020204" pitchFamily="34" charset="-122"/>
                <a:ea typeface="微软雅黑" panose="020B0503020204020204" pitchFamily="34" charset="-122"/>
              </a:rPr>
              <a:t>封装性</a:t>
            </a:r>
            <a:endParaRPr lang="en-US" altLang="zh-CN" dirty="0">
              <a:latin typeface="微软雅黑" panose="020B0503020204020204" pitchFamily="34" charset="-122"/>
              <a:ea typeface="微软雅黑" panose="020B0503020204020204" pitchFamily="34" charset="-122"/>
            </a:endParaRPr>
          </a:p>
        </p:txBody>
      </p:sp>
      <p:pic>
        <p:nvPicPr>
          <p:cNvPr id="2050" name="Picture 2" descr="主机虚拟化的四种特性：物理硬件资源利用方式的变革"/>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43142" y="2852926"/>
            <a:ext cx="6257144" cy="32611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5.2 </a:t>
            </a:r>
            <a:r>
              <a:rPr lang="zh-CN" altLang="en-US" sz="3200" dirty="0">
                <a:solidFill>
                  <a:srgbClr val="0000FF"/>
                </a:solidFill>
                <a:latin typeface="微软雅黑" panose="020B0503020204020204" pitchFamily="34" charset="-122"/>
                <a:ea typeface="微软雅黑" panose="020B0503020204020204" pitchFamily="34" charset="-122"/>
              </a:rPr>
              <a:t>虚拟服务器</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5.2 </a:t>
            </a:r>
            <a:r>
              <a:rPr lang="zh-CN" altLang="en-US" dirty="0">
                <a:solidFill>
                  <a:schemeClr val="bg1"/>
                </a:solidFill>
                <a:latin typeface="微软雅黑" panose="020B0503020204020204" pitchFamily="34" charset="-122"/>
                <a:ea typeface="微软雅黑" panose="020B0503020204020204" pitchFamily="34" charset="-122"/>
              </a:rPr>
              <a:t>虚拟服务器</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497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虚拟服务器的优点</a:t>
            </a:r>
            <a:endParaRPr lang="zh-CN" altLang="en-US"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1"/>
          <p:cNvSpPr/>
          <p:nvPr/>
        </p:nvSpPr>
        <p:spPr>
          <a:xfrm>
            <a:off x="616075" y="1916832"/>
            <a:ext cx="8276405" cy="2346220"/>
          </a:xfrm>
          <a:prstGeom prst="rect">
            <a:avLst/>
          </a:prstGeom>
        </p:spPr>
        <p:txBody>
          <a:bodyPr wrap="square">
            <a:spAutoFit/>
          </a:bodyPr>
          <a:lstStyle/>
          <a:p>
            <a:pPr marL="228600" indent="-228600">
              <a:lnSpc>
                <a:spcPct val="150000"/>
              </a:lnSpc>
              <a:buFont typeface="+mj-lt"/>
              <a:buAutoNum type="arabicPeriod"/>
            </a:pPr>
            <a:r>
              <a:rPr lang="zh-CN" altLang="en-US" sz="2000" dirty="0">
                <a:latin typeface="微软雅黑" panose="020B0503020204020204" pitchFamily="34" charset="-122"/>
                <a:ea typeface="微软雅黑" panose="020B0503020204020204" pitchFamily="34" charset="-122"/>
              </a:rPr>
              <a:t>实时迁移</a:t>
            </a:r>
            <a:endParaRPr lang="en-US" altLang="zh-CN" sz="2000" dirty="0">
              <a:latin typeface="微软雅黑" panose="020B0503020204020204" pitchFamily="34" charset="-122"/>
              <a:ea typeface="微软雅黑" panose="020B0503020204020204" pitchFamily="34" charset="-122"/>
            </a:endParaRPr>
          </a:p>
          <a:p>
            <a:pPr marL="228600" indent="-228600">
              <a:lnSpc>
                <a:spcPct val="150000"/>
              </a:lnSpc>
              <a:buFont typeface="+mj-lt"/>
              <a:buAutoNum type="arabicPeriod"/>
            </a:pPr>
            <a:r>
              <a:rPr lang="zh-CN" altLang="en-US" sz="2000" dirty="0">
                <a:latin typeface="微软雅黑" panose="020B0503020204020204" pitchFamily="34" charset="-122"/>
                <a:ea typeface="微软雅黑" panose="020B0503020204020204" pitchFamily="34" charset="-122"/>
              </a:rPr>
              <a:t>快速部署</a:t>
            </a:r>
            <a:endParaRPr lang="en-US" altLang="zh-CN" sz="2000" dirty="0">
              <a:latin typeface="微软雅黑" panose="020B0503020204020204" pitchFamily="34" charset="-122"/>
              <a:ea typeface="微软雅黑" panose="020B0503020204020204" pitchFamily="34" charset="-122"/>
            </a:endParaRPr>
          </a:p>
          <a:p>
            <a:pPr marL="228600" indent="-228600">
              <a:lnSpc>
                <a:spcPct val="150000"/>
              </a:lnSpc>
              <a:buFont typeface="+mj-lt"/>
              <a:buAutoNum type="arabicPeriod"/>
            </a:pPr>
            <a:r>
              <a:rPr lang="zh-CN" altLang="en-US" sz="2000" dirty="0">
                <a:latin typeface="微软雅黑" panose="020B0503020204020204" pitchFamily="34" charset="-122"/>
                <a:ea typeface="微软雅黑" panose="020B0503020204020204" pitchFamily="34" charset="-122"/>
              </a:rPr>
              <a:t>高兼容性</a:t>
            </a:r>
            <a:endParaRPr lang="en-US" altLang="zh-CN" sz="2000" dirty="0">
              <a:latin typeface="微软雅黑" panose="020B0503020204020204" pitchFamily="34" charset="-122"/>
              <a:ea typeface="微软雅黑" panose="020B0503020204020204" pitchFamily="34" charset="-122"/>
            </a:endParaRPr>
          </a:p>
          <a:p>
            <a:pPr marL="228600" indent="-228600">
              <a:lnSpc>
                <a:spcPct val="150000"/>
              </a:lnSpc>
              <a:buFont typeface="+mj-lt"/>
              <a:buAutoNum type="arabicPeriod"/>
            </a:pPr>
            <a:r>
              <a:rPr lang="zh-CN" altLang="en-US" sz="2000" dirty="0">
                <a:latin typeface="微软雅黑" panose="020B0503020204020204" pitchFamily="34" charset="-122"/>
                <a:ea typeface="微软雅黑" panose="020B0503020204020204" pitchFamily="34" charset="-122"/>
              </a:rPr>
              <a:t>提高资源利用率</a:t>
            </a:r>
            <a:endParaRPr lang="en-US" altLang="zh-CN" sz="2000" dirty="0">
              <a:latin typeface="微软雅黑" panose="020B0503020204020204" pitchFamily="34" charset="-122"/>
              <a:ea typeface="微软雅黑" panose="020B0503020204020204" pitchFamily="34" charset="-122"/>
            </a:endParaRPr>
          </a:p>
          <a:p>
            <a:pPr marL="228600" indent="-228600">
              <a:lnSpc>
                <a:spcPct val="150000"/>
              </a:lnSpc>
              <a:buFont typeface="+mj-lt"/>
              <a:buAutoNum type="arabicPeriod"/>
            </a:pPr>
            <a:r>
              <a:rPr lang="zh-CN" altLang="en-US" sz="2000" dirty="0">
                <a:latin typeface="微软雅黑" panose="020B0503020204020204" pitchFamily="34" charset="-122"/>
                <a:ea typeface="微软雅黑" panose="020B0503020204020204" pitchFamily="34" charset="-122"/>
              </a:rPr>
              <a:t>动态调动资源</a:t>
            </a: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338828"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知识点回顾</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 name="TextBox 8"/>
          <p:cNvSpPr txBox="1">
            <a:spLocks noChangeArrowheads="1"/>
          </p:cNvSpPr>
          <p:nvPr/>
        </p:nvSpPr>
        <p:spPr bwMode="auto">
          <a:xfrm>
            <a:off x="179512" y="1268760"/>
            <a:ext cx="8712968"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保密性</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完整性</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可用性</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真实性</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、不可抵赖性、可问责性是与衡量</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安全性</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相关联的特性</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威胁、漏洞、风险是与衡量和评估</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不安全性</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或</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安全性缺乏</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相关联的</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5.3 </a:t>
            </a:r>
            <a:r>
              <a:rPr lang="zh-CN" altLang="en-US" sz="3200" dirty="0">
                <a:solidFill>
                  <a:srgbClr val="0000FF"/>
                </a:solidFill>
                <a:latin typeface="微软雅黑" panose="020B0503020204020204" pitchFamily="34" charset="-122"/>
                <a:ea typeface="微软雅黑" panose="020B0503020204020204" pitchFamily="34" charset="-122"/>
              </a:rPr>
              <a:t>云存储设备</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5.3 </a:t>
            </a:r>
            <a:r>
              <a:rPr lang="zh-CN" altLang="en-US" dirty="0">
                <a:solidFill>
                  <a:schemeClr val="bg1"/>
                </a:solidFill>
                <a:latin typeface="微软雅黑" panose="020B0503020204020204" pitchFamily="34" charset="-122"/>
                <a:ea typeface="微软雅黑" panose="020B0503020204020204" pitchFamily="34" charset="-122"/>
              </a:rPr>
              <a:t>云存储设备</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4642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专门为云配置所设计的存储设备。</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5.3.1 </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云存储等级：指数据存储的逻辑单元</a:t>
            </a:r>
            <a:endPar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块</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 存储的最低等级，最接近硬件，是可被独立访问数据的最小单位，存储效率最高。</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2">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常被分配给云服务器和虚拟机使用，也被用来存储大型数据。</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914400" lvl="2" indent="0">
              <a:lnSpc>
                <a:spcPct val="120000"/>
              </a:lnSpc>
              <a:spcBef>
                <a:spcPct val="20000"/>
              </a:spcBef>
              <a:buFont typeface="Arial" panose="020B0604020202020204" pitchFamily="34" charset="0"/>
              <a:buNone/>
            </a:pP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mn-ea"/>
              </a:rPr>
              <a:t>文件：</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sym typeface="+mn-ea"/>
              </a:rPr>
              <a:t>数据集合分组存放在文件夹中的文件里。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数据以文件的形式存储在文件系统中，通过文件路径进行访问。</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可以包括各种类型数据：文本、图片、音视频等。</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5.3 </a:t>
            </a:r>
            <a:r>
              <a:rPr lang="zh-CN" altLang="en-US" sz="3200" dirty="0">
                <a:solidFill>
                  <a:srgbClr val="0000FF"/>
                </a:solidFill>
                <a:latin typeface="微软雅黑" panose="020B0503020204020204" pitchFamily="34" charset="-122"/>
                <a:ea typeface="微软雅黑" panose="020B0503020204020204" pitchFamily="34" charset="-122"/>
              </a:rPr>
              <a:t>云存储设备</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5.3 </a:t>
            </a:r>
            <a:r>
              <a:rPr lang="zh-CN" altLang="en-US" dirty="0">
                <a:solidFill>
                  <a:schemeClr val="bg1"/>
                </a:solidFill>
                <a:latin typeface="微软雅黑" panose="020B0503020204020204" pitchFamily="34" charset="-122"/>
                <a:ea typeface="微软雅黑" panose="020B0503020204020204" pitchFamily="34" charset="-122"/>
              </a:rPr>
              <a:t>云存储设备</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3480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专门为云配置所设计的存储设备。</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5.3.1 </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云存储等级：指数据存储的逻辑单元</a:t>
            </a:r>
            <a:endPar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数据集</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 ： 基于表格、以分隔符分割或以记录形式组织的数据集合。以表格的形式展示；用于存储结构化数据；便于组织和分析。</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对象</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：将数据及相关的元数据组织为</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的资源。通常以唯一的标识符来标识和访问；用于存储大规模的非结构化数据。存储灵活性、可拓展性、可靠性高，同时成本较低。</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5.3 </a:t>
            </a:r>
            <a:r>
              <a:rPr lang="zh-CN" altLang="en-US" sz="3200" dirty="0">
                <a:solidFill>
                  <a:srgbClr val="0000FF"/>
                </a:solidFill>
                <a:latin typeface="微软雅黑" panose="020B0503020204020204" pitchFamily="34" charset="-122"/>
                <a:ea typeface="微软雅黑" panose="020B0503020204020204" pitchFamily="34" charset="-122"/>
              </a:rPr>
              <a:t>云存储设备</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5.3 </a:t>
            </a:r>
            <a:r>
              <a:rPr lang="zh-CN" altLang="en-US" dirty="0">
                <a:solidFill>
                  <a:schemeClr val="bg1"/>
                </a:solidFill>
                <a:latin typeface="微软雅黑" panose="020B0503020204020204" pitchFamily="34" charset="-122"/>
                <a:ea typeface="微软雅黑" panose="020B0503020204020204" pitchFamily="34" charset="-122"/>
              </a:rPr>
              <a:t>云存储设备</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115616" y="1427069"/>
            <a:ext cx="6840760" cy="524229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5.3 </a:t>
            </a:r>
            <a:r>
              <a:rPr lang="zh-CN" altLang="en-US" sz="3200" dirty="0">
                <a:solidFill>
                  <a:srgbClr val="0000FF"/>
                </a:solidFill>
                <a:latin typeface="微软雅黑" panose="020B0503020204020204" pitchFamily="34" charset="-122"/>
                <a:ea typeface="微软雅黑" panose="020B0503020204020204" pitchFamily="34" charset="-122"/>
              </a:rPr>
              <a:t>云存储设备</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5.3 </a:t>
            </a:r>
            <a:r>
              <a:rPr lang="zh-CN" altLang="en-US" dirty="0">
                <a:solidFill>
                  <a:schemeClr val="bg1"/>
                </a:solidFill>
                <a:latin typeface="微软雅黑" panose="020B0503020204020204" pitchFamily="34" charset="-122"/>
                <a:ea typeface="微软雅黑" panose="020B0503020204020204" pitchFamily="34" charset="-122"/>
              </a:rPr>
              <a:t>云存储设备</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4211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5.3.2 </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网络存储接口</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文件存储</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块存储</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通常通过</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网络存储接口</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来访问。</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文件存储需要将独立的数据存入不同的文件，当</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数据发生变化时</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，原来的文件要被生成的新文件替换。</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云存储设备机制是基于文件接口时，</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数据搜索和读取性能很可能不是最优的</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。存储水平和阈值都是由文件系统本身决定。</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块存储与文件集存储相比</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，拥有更好的性能。</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5.3.3 </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对象存储接口</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各种类型的数据</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可以作为</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资源</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被引用和存储。</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实现这种接口的云存储设备机制通常可以通过以</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HTTP</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为主要协议的</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REST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或</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服务</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的云服务来访问。</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5.3 </a:t>
            </a:r>
            <a:r>
              <a:rPr lang="zh-CN" altLang="en-US" sz="3200" dirty="0">
                <a:solidFill>
                  <a:srgbClr val="0000FF"/>
                </a:solidFill>
                <a:latin typeface="微软雅黑" panose="020B0503020204020204" pitchFamily="34" charset="-122"/>
                <a:ea typeface="微软雅黑" panose="020B0503020204020204" pitchFamily="34" charset="-122"/>
              </a:rPr>
              <a:t>云存储设备</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5.3 </a:t>
            </a:r>
            <a:r>
              <a:rPr lang="zh-CN" altLang="en-US" dirty="0">
                <a:solidFill>
                  <a:schemeClr val="bg1"/>
                </a:solidFill>
                <a:latin typeface="微软雅黑" panose="020B0503020204020204" pitchFamily="34" charset="-122"/>
                <a:ea typeface="微软雅黑" panose="020B0503020204020204" pitchFamily="34" charset="-122"/>
              </a:rPr>
              <a:t>云存储设备</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2566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5.3.4 </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数据库存储接口</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关系数据存储</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Wingdings" panose="05000000000000000000" pitchFamily="2" charset="2"/>
              <a:buChar char="Ø"/>
            </a:pP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依靠表格，将相似的数据组织为行列的形式，通过规范化设计避免数据冗余。</a:t>
            </a:r>
            <a:endPar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Wingdings" panose="05000000000000000000" pitchFamily="2" charset="2"/>
              <a:buChar char="Ø"/>
            </a:pP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基于云的关系数据库的主要</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挑战</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来自于扩展和性能：</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a:lnSpc>
                <a:spcPct val="120000"/>
              </a:lnSpc>
              <a:spcBef>
                <a:spcPct val="20000"/>
              </a:spcBef>
            </a:pP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）垂直扩展比水平扩展更加复杂。</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a:lnSpc>
                <a:spcPct val="120000"/>
              </a:lnSpc>
              <a:spcBef>
                <a:spcPct val="20000"/>
              </a:spcBef>
            </a:pP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）远程访问时，大量数据的表可能会出现更高的处理开销和延迟。</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5.3 </a:t>
            </a:r>
            <a:r>
              <a:rPr lang="zh-CN" altLang="en-US" sz="3200" dirty="0">
                <a:solidFill>
                  <a:srgbClr val="0000FF"/>
                </a:solidFill>
                <a:latin typeface="微软雅黑" panose="020B0503020204020204" pitchFamily="34" charset="-122"/>
                <a:ea typeface="微软雅黑" panose="020B0503020204020204" pitchFamily="34" charset="-122"/>
              </a:rPr>
              <a:t>云存储设备</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5.3 </a:t>
            </a:r>
            <a:r>
              <a:rPr lang="zh-CN" altLang="en-US" dirty="0">
                <a:solidFill>
                  <a:schemeClr val="bg1"/>
                </a:solidFill>
                <a:latin typeface="微软雅黑" panose="020B0503020204020204" pitchFamily="34" charset="-122"/>
                <a:ea typeface="微软雅黑" panose="020B0503020204020204" pitchFamily="34" charset="-122"/>
              </a:rPr>
              <a:t>云存储设备</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251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5.3.4 </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数据库存储接口</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非关系数据存储（</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NoSQL</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Wingdings" panose="05000000000000000000" pitchFamily="2" charset="2"/>
              <a:buChar char="Ø"/>
            </a:pP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采用更松散的结构存储数据，</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避免</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关系数据库带来可能的</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复杂性和处理成本</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，可以进行更多的</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水平扩展</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Wingdings" panose="05000000000000000000" pitchFamily="2" charset="2"/>
              <a:buChar char="Ø"/>
            </a:pP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非关系存储倾向于不支持关系数据库的功能，如事务或连接。</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Wingdings" panose="05000000000000000000" pitchFamily="2" charset="2"/>
              <a:buChar char="Ø"/>
            </a:pP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将规范化数据导出到非关系存储后，</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数据大小一般会增加</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Wingdings" panose="05000000000000000000" pitchFamily="2" charset="2"/>
              <a:buChar char="Ø"/>
            </a:pP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非关系数据存储机制是专有的，严重</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限制了数据的可移植性</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5.3 </a:t>
            </a:r>
            <a:r>
              <a:rPr lang="zh-CN" altLang="en-US" sz="3200" dirty="0">
                <a:solidFill>
                  <a:srgbClr val="0000FF"/>
                </a:solidFill>
                <a:latin typeface="微软雅黑" panose="020B0503020204020204" pitchFamily="34" charset="-122"/>
                <a:ea typeface="微软雅黑" panose="020B0503020204020204" pitchFamily="34" charset="-122"/>
              </a:rPr>
              <a:t>云存储设备</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5.3 </a:t>
            </a:r>
            <a:r>
              <a:rPr lang="zh-CN" altLang="en-US" dirty="0">
                <a:solidFill>
                  <a:schemeClr val="bg1"/>
                </a:solidFill>
                <a:latin typeface="微软雅黑" panose="020B0503020204020204" pitchFamily="34" charset="-122"/>
                <a:ea typeface="微软雅黑" panose="020B0503020204020204" pitchFamily="34" charset="-122"/>
              </a:rPr>
              <a:t>云存储设备</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430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主要问题在于数据的</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安全性</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完整性</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保密性</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2195736" y="2243065"/>
            <a:ext cx="4434397" cy="358899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5.4 </a:t>
            </a:r>
            <a:r>
              <a:rPr lang="zh-CN" altLang="en-US" sz="3200" dirty="0">
                <a:solidFill>
                  <a:srgbClr val="0000FF"/>
                </a:solidFill>
                <a:latin typeface="微软雅黑" panose="020B0503020204020204" pitchFamily="34" charset="-122"/>
                <a:ea typeface="微软雅黑" panose="020B0503020204020204" pitchFamily="34" charset="-122"/>
              </a:rPr>
              <a:t>云使用监控</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5.4 </a:t>
            </a:r>
            <a:r>
              <a:rPr lang="zh-CN" altLang="en-US" dirty="0">
                <a:solidFill>
                  <a:schemeClr val="bg1"/>
                </a:solidFill>
                <a:latin typeface="微软雅黑" panose="020B0503020204020204" pitchFamily="34" charset="-122"/>
                <a:ea typeface="微软雅黑" panose="020B0503020204020204" pitchFamily="34" charset="-122"/>
              </a:rPr>
              <a:t>云使用监控</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2571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5.4.1 </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监控代理</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5.4.2 </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资源代理</a:t>
            </a:r>
            <a:endPar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5.4.3 </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轮询代理</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5.4 </a:t>
            </a:r>
            <a:r>
              <a:rPr lang="zh-CN" altLang="en-US" sz="3200" dirty="0">
                <a:solidFill>
                  <a:srgbClr val="0000FF"/>
                </a:solidFill>
                <a:latin typeface="微软雅黑" panose="020B0503020204020204" pitchFamily="34" charset="-122"/>
                <a:ea typeface="微软雅黑" panose="020B0503020204020204" pitchFamily="34" charset="-122"/>
              </a:rPr>
              <a:t>云使用监控</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5.4 </a:t>
            </a:r>
            <a:r>
              <a:rPr lang="zh-CN" altLang="en-US" dirty="0">
                <a:solidFill>
                  <a:schemeClr val="bg1"/>
                </a:solidFill>
                <a:latin typeface="微软雅黑" panose="020B0503020204020204" pitchFamily="34" charset="-122"/>
                <a:ea typeface="微软雅黑" panose="020B0503020204020204" pitchFamily="34" charset="-122"/>
              </a:rPr>
              <a:t>云使用监控</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1541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5.4.1 </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监控代理</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一种中间的事件驱动程序，作为服务代理驻留在已有通信路径上，对数据流进行透明的监控和分析。</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这种类型的云使用监控通常用来计量网络流量和消息指标。</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3" name="组合 12"/>
          <p:cNvGrpSpPr/>
          <p:nvPr/>
        </p:nvGrpSpPr>
        <p:grpSpPr>
          <a:xfrm>
            <a:off x="1485071" y="2770079"/>
            <a:ext cx="5925410" cy="3827272"/>
            <a:chOff x="1485071" y="2770079"/>
            <a:chExt cx="5925410" cy="3827272"/>
          </a:xfrm>
        </p:grpSpPr>
        <p:pic>
          <p:nvPicPr>
            <p:cNvPr id="9" name="图片 8"/>
            <p:cNvPicPr>
              <a:picLocks noChangeAspect="1"/>
            </p:cNvPicPr>
            <p:nvPr/>
          </p:nvPicPr>
          <p:blipFill>
            <a:blip r:embed="rId1"/>
            <a:stretch>
              <a:fillRect/>
            </a:stretch>
          </p:blipFill>
          <p:spPr>
            <a:xfrm>
              <a:off x="1805631" y="2792527"/>
              <a:ext cx="5436096" cy="3674821"/>
            </a:xfrm>
            <a:prstGeom prst="rect">
              <a:avLst/>
            </a:prstGeom>
          </p:spPr>
        </p:pic>
        <p:pic>
          <p:nvPicPr>
            <p:cNvPr id="5" name="图片 4"/>
            <p:cNvPicPr>
              <a:picLocks noChangeAspect="1"/>
            </p:cNvPicPr>
            <p:nvPr/>
          </p:nvPicPr>
          <p:blipFill>
            <a:blip r:embed="rId2"/>
            <a:stretch>
              <a:fillRect/>
            </a:stretch>
          </p:blipFill>
          <p:spPr>
            <a:xfrm>
              <a:off x="1485071" y="2770079"/>
              <a:ext cx="711200" cy="852373"/>
            </a:xfrm>
            <a:prstGeom prst="rect">
              <a:avLst/>
            </a:prstGeom>
          </p:spPr>
        </p:pic>
        <p:pic>
          <p:nvPicPr>
            <p:cNvPr id="12" name="图片 11"/>
            <p:cNvPicPr>
              <a:picLocks noChangeAspect="1"/>
            </p:cNvPicPr>
            <p:nvPr/>
          </p:nvPicPr>
          <p:blipFill>
            <a:blip r:embed="rId2"/>
            <a:stretch>
              <a:fillRect/>
            </a:stretch>
          </p:blipFill>
          <p:spPr>
            <a:xfrm>
              <a:off x="6699281" y="5789326"/>
              <a:ext cx="711200" cy="808025"/>
            </a:xfrm>
            <a:prstGeom prst="rect">
              <a:avLst/>
            </a:prstGeom>
          </p:spPr>
        </p:pic>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5.4 </a:t>
            </a:r>
            <a:r>
              <a:rPr lang="zh-CN" altLang="en-US" sz="3200" dirty="0">
                <a:solidFill>
                  <a:srgbClr val="0000FF"/>
                </a:solidFill>
                <a:latin typeface="微软雅黑" panose="020B0503020204020204" pitchFamily="34" charset="-122"/>
                <a:ea typeface="微软雅黑" panose="020B0503020204020204" pitchFamily="34" charset="-122"/>
              </a:rPr>
              <a:t>云使用监控</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5.4 </a:t>
            </a:r>
            <a:r>
              <a:rPr lang="zh-CN" altLang="en-US" dirty="0">
                <a:solidFill>
                  <a:schemeClr val="bg1"/>
                </a:solidFill>
                <a:latin typeface="微软雅黑" panose="020B0503020204020204" pitchFamily="34" charset="-122"/>
                <a:ea typeface="微软雅黑" panose="020B0503020204020204" pitchFamily="34" charset="-122"/>
              </a:rPr>
              <a:t>云使用监控</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1541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5.4.2 </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资源代理</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一种处理模块，通过专门的资源软件进行事件驱动的交互来收集数据。</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它在资源软件级上，监控预定义的且可观测事件的使用指标，比如启动、暂停、恢复和垂直扩展。</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1840671" y="2702896"/>
            <a:ext cx="5652120" cy="415510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338828"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知识点回顾</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268760"/>
            <a:ext cx="8712968" cy="209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匿名攻击者</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不被信任</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的威胁作用者，通常试图从云边界的</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外部</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进行攻击</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恶意服务作用者</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截取网络通信，试图恶意地</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使用</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或</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篡改</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数据。</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授信的攻击者</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是经过授权的云服务用户，具有合法的证书，他们会使用这些证书来访问基于云的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资源或攻击其他资源。</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恶意的内部人员</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是试图</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滥用</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对云资源范围的</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访问特权</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的人。</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5.4 </a:t>
            </a:r>
            <a:r>
              <a:rPr lang="zh-CN" altLang="en-US" sz="3200" dirty="0">
                <a:solidFill>
                  <a:srgbClr val="0000FF"/>
                </a:solidFill>
                <a:latin typeface="微软雅黑" panose="020B0503020204020204" pitchFamily="34" charset="-122"/>
                <a:ea typeface="微软雅黑" panose="020B0503020204020204" pitchFamily="34" charset="-122"/>
              </a:rPr>
              <a:t>云使用监控</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5.4 </a:t>
            </a:r>
            <a:r>
              <a:rPr lang="zh-CN" altLang="en-US" dirty="0">
                <a:solidFill>
                  <a:schemeClr val="bg1"/>
                </a:solidFill>
                <a:latin typeface="微软雅黑" panose="020B0503020204020204" pitchFamily="34" charset="-122"/>
                <a:ea typeface="微软雅黑" panose="020B0503020204020204" pitchFamily="34" charset="-122"/>
              </a:rPr>
              <a:t>云使用监控</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1208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5.4.3 </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轮询代理</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一种处理模块，通过轮询</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资源来收集云服务使用数据。</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通常被用于周期性地监控</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资源状态，比如正常运行时间与停机时间。</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1565529" y="2460128"/>
            <a:ext cx="5598759" cy="4353247"/>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5.5 </a:t>
            </a:r>
            <a:r>
              <a:rPr lang="zh-CN" altLang="en-US" sz="3200" dirty="0">
                <a:solidFill>
                  <a:srgbClr val="0000FF"/>
                </a:solidFill>
                <a:latin typeface="微软雅黑" panose="020B0503020204020204" pitchFamily="34" charset="-122"/>
                <a:ea typeface="微软雅黑" panose="020B0503020204020204" pitchFamily="34" charset="-122"/>
              </a:rPr>
              <a:t>资源复制</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50233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5.5 </a:t>
            </a:r>
            <a:r>
              <a:rPr lang="zh-CN" altLang="en-US" dirty="0">
                <a:solidFill>
                  <a:schemeClr val="bg1"/>
                </a:solidFill>
                <a:latin typeface="微软雅黑" panose="020B0503020204020204" pitchFamily="34" charset="-122"/>
                <a:ea typeface="微软雅黑" panose="020B0503020204020204" pitchFamily="34" charset="-122"/>
              </a:rPr>
              <a:t>资源复制</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799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在需要加强</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资源的可用性和性能时，使用</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资源复制技术</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对同一个</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资源创建多个实例。</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p:cNvPicPr>
            <a:picLocks noChangeAspect="1"/>
          </p:cNvPicPr>
          <p:nvPr/>
        </p:nvPicPr>
        <p:blipFill rotWithShape="1">
          <a:blip r:embed="rId1"/>
          <a:srcRect b="11799"/>
          <a:stretch>
            <a:fillRect/>
          </a:stretch>
        </p:blipFill>
        <p:spPr>
          <a:xfrm>
            <a:off x="636271" y="2492896"/>
            <a:ext cx="7879079" cy="347914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5.5 </a:t>
            </a:r>
            <a:r>
              <a:rPr lang="zh-CN" altLang="en-US" sz="3200" dirty="0">
                <a:solidFill>
                  <a:srgbClr val="0000FF"/>
                </a:solidFill>
                <a:latin typeface="微软雅黑" panose="020B0503020204020204" pitchFamily="34" charset="-122"/>
                <a:ea typeface="微软雅黑" panose="020B0503020204020204" pitchFamily="34" charset="-122"/>
              </a:rPr>
              <a:t>资源复制</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50233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5.5 </a:t>
            </a:r>
            <a:r>
              <a:rPr lang="zh-CN" altLang="en-US" dirty="0">
                <a:solidFill>
                  <a:schemeClr val="bg1"/>
                </a:solidFill>
                <a:latin typeface="微软雅黑" panose="020B0503020204020204" pitchFamily="34" charset="-122"/>
                <a:ea typeface="微软雅黑" panose="020B0503020204020204" pitchFamily="34" charset="-122"/>
              </a:rPr>
              <a:t>资源复制</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799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在需要加强</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资源的可用性和性能时，使用</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资源复制技术</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对同一个</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资源创建多个实例。</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3507319" y="0"/>
            <a:ext cx="4900921" cy="6858000"/>
          </a:xfrm>
          <a:prstGeom prst="rect">
            <a:avLst/>
          </a:prstGeom>
        </p:spPr>
      </p:pic>
      <p:pic>
        <p:nvPicPr>
          <p:cNvPr id="2" name="图片 1"/>
          <p:cNvPicPr>
            <a:picLocks noChangeAspect="1"/>
          </p:cNvPicPr>
          <p:nvPr/>
        </p:nvPicPr>
        <p:blipFill>
          <a:blip r:embed="rId2"/>
          <a:stretch>
            <a:fillRect/>
          </a:stretch>
        </p:blipFill>
        <p:spPr>
          <a:xfrm>
            <a:off x="225125" y="4319927"/>
            <a:ext cx="3319264" cy="2128324"/>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5.5 </a:t>
            </a:r>
            <a:r>
              <a:rPr lang="zh-CN" altLang="en-US" sz="3200" dirty="0">
                <a:solidFill>
                  <a:srgbClr val="0000FF"/>
                </a:solidFill>
                <a:latin typeface="微软雅黑" panose="020B0503020204020204" pitchFamily="34" charset="-122"/>
                <a:ea typeface="微软雅黑" panose="020B0503020204020204" pitchFamily="34" charset="-122"/>
              </a:rPr>
              <a:t>资源复制</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50233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5.5 </a:t>
            </a:r>
            <a:r>
              <a:rPr lang="zh-CN" altLang="en-US" dirty="0">
                <a:solidFill>
                  <a:schemeClr val="bg1"/>
                </a:solidFill>
                <a:latin typeface="微软雅黑" panose="020B0503020204020204" pitchFamily="34" charset="-122"/>
                <a:ea typeface="微软雅黑" panose="020B0503020204020204" pitchFamily="34" charset="-122"/>
              </a:rPr>
              <a:t>资源复制</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799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在需要加强</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资源的可用性和性能时，使用</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资源复制技术</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对同一个</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资源创建多个实例。</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9" name="图片 8"/>
          <p:cNvPicPr>
            <a:picLocks noChangeAspect="1"/>
          </p:cNvPicPr>
          <p:nvPr/>
        </p:nvPicPr>
        <p:blipFill>
          <a:blip r:embed="rId1"/>
          <a:stretch>
            <a:fillRect/>
          </a:stretch>
        </p:blipFill>
        <p:spPr>
          <a:xfrm>
            <a:off x="175247" y="4365104"/>
            <a:ext cx="2812594" cy="1452116"/>
          </a:xfrm>
          <a:prstGeom prst="rect">
            <a:avLst/>
          </a:prstGeom>
        </p:spPr>
      </p:pic>
      <p:pic>
        <p:nvPicPr>
          <p:cNvPr id="11" name="图片 10"/>
          <p:cNvPicPr>
            <a:picLocks noChangeAspect="1"/>
          </p:cNvPicPr>
          <p:nvPr/>
        </p:nvPicPr>
        <p:blipFill>
          <a:blip r:embed="rId2"/>
          <a:stretch>
            <a:fillRect/>
          </a:stretch>
        </p:blipFill>
        <p:spPr>
          <a:xfrm>
            <a:off x="4394200" y="2990850"/>
            <a:ext cx="355600" cy="876300"/>
          </a:xfrm>
          <a:prstGeom prst="rect">
            <a:avLst/>
          </a:prstGeom>
        </p:spPr>
      </p:pic>
      <p:grpSp>
        <p:nvGrpSpPr>
          <p:cNvPr id="13" name="组合 12"/>
          <p:cNvGrpSpPr/>
          <p:nvPr/>
        </p:nvGrpSpPr>
        <p:grpSpPr>
          <a:xfrm>
            <a:off x="3059832" y="44624"/>
            <a:ext cx="5455518" cy="6858000"/>
            <a:chOff x="3059832" y="44624"/>
            <a:chExt cx="5455518" cy="6858000"/>
          </a:xfrm>
        </p:grpSpPr>
        <p:pic>
          <p:nvPicPr>
            <p:cNvPr id="3" name="图片 2"/>
            <p:cNvPicPr>
              <a:picLocks noChangeAspect="1"/>
            </p:cNvPicPr>
            <p:nvPr/>
          </p:nvPicPr>
          <p:blipFill>
            <a:blip r:embed="rId3"/>
            <a:stretch>
              <a:fillRect/>
            </a:stretch>
          </p:blipFill>
          <p:spPr>
            <a:xfrm>
              <a:off x="3195055" y="44624"/>
              <a:ext cx="5320295" cy="6858000"/>
            </a:xfrm>
            <a:prstGeom prst="rect">
              <a:avLst/>
            </a:prstGeom>
          </p:spPr>
        </p:pic>
        <p:pic>
          <p:nvPicPr>
            <p:cNvPr id="12" name="图片 11"/>
            <p:cNvPicPr>
              <a:picLocks noChangeAspect="1"/>
            </p:cNvPicPr>
            <p:nvPr/>
          </p:nvPicPr>
          <p:blipFill>
            <a:blip r:embed="rId2"/>
            <a:stretch>
              <a:fillRect/>
            </a:stretch>
          </p:blipFill>
          <p:spPr>
            <a:xfrm>
              <a:off x="3059832" y="548680"/>
              <a:ext cx="355600" cy="876300"/>
            </a:xfrm>
            <a:prstGeom prst="rect">
              <a:avLst/>
            </a:prstGeom>
          </p:spPr>
        </p:pic>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5.5 </a:t>
            </a:r>
            <a:r>
              <a:rPr lang="zh-CN" altLang="en-US" sz="3200" dirty="0">
                <a:solidFill>
                  <a:srgbClr val="0000FF"/>
                </a:solidFill>
                <a:latin typeface="微软雅黑" panose="020B0503020204020204" pitchFamily="34" charset="-122"/>
                <a:ea typeface="微软雅黑" panose="020B0503020204020204" pitchFamily="34" charset="-122"/>
              </a:rPr>
              <a:t>资源复制</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50233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5.5 </a:t>
            </a:r>
            <a:r>
              <a:rPr lang="zh-CN" altLang="en-US" dirty="0">
                <a:solidFill>
                  <a:schemeClr val="bg1"/>
                </a:solidFill>
                <a:latin typeface="微软雅黑" panose="020B0503020204020204" pitchFamily="34" charset="-122"/>
                <a:ea typeface="微软雅黑" panose="020B0503020204020204" pitchFamily="34" charset="-122"/>
              </a:rPr>
              <a:t>资源复制</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799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在需要加强</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资源的可用性和性能时，使用</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资源复制技术</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对同一个</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资源创建多个实例。</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184208" y="4516899"/>
            <a:ext cx="3163656" cy="1000333"/>
          </a:xfrm>
          <a:prstGeom prst="rect">
            <a:avLst/>
          </a:prstGeom>
        </p:spPr>
      </p:pic>
      <p:grpSp>
        <p:nvGrpSpPr>
          <p:cNvPr id="15" name="组合 14"/>
          <p:cNvGrpSpPr/>
          <p:nvPr/>
        </p:nvGrpSpPr>
        <p:grpSpPr>
          <a:xfrm>
            <a:off x="3347864" y="24776"/>
            <a:ext cx="5390304" cy="6858000"/>
            <a:chOff x="3317760" y="1114"/>
            <a:chExt cx="5390304" cy="6858000"/>
          </a:xfrm>
        </p:grpSpPr>
        <p:pic>
          <p:nvPicPr>
            <p:cNvPr id="2" name="图片 1"/>
            <p:cNvPicPr>
              <a:picLocks noChangeAspect="1"/>
            </p:cNvPicPr>
            <p:nvPr/>
          </p:nvPicPr>
          <p:blipFill>
            <a:blip r:embed="rId2"/>
            <a:stretch>
              <a:fillRect/>
            </a:stretch>
          </p:blipFill>
          <p:spPr>
            <a:xfrm>
              <a:off x="3461776" y="1114"/>
              <a:ext cx="5246288" cy="6858000"/>
            </a:xfrm>
            <a:prstGeom prst="rect">
              <a:avLst/>
            </a:prstGeom>
          </p:spPr>
        </p:pic>
        <p:pic>
          <p:nvPicPr>
            <p:cNvPr id="14" name="图片 13"/>
            <p:cNvPicPr>
              <a:picLocks noChangeAspect="1"/>
            </p:cNvPicPr>
            <p:nvPr/>
          </p:nvPicPr>
          <p:blipFill>
            <a:blip r:embed="rId3"/>
            <a:stretch>
              <a:fillRect/>
            </a:stretch>
          </p:blipFill>
          <p:spPr>
            <a:xfrm>
              <a:off x="3317760" y="477786"/>
              <a:ext cx="355600" cy="876300"/>
            </a:xfrm>
            <a:prstGeom prst="rect">
              <a:avLst/>
            </a:prstGeom>
          </p:spPr>
        </p:pic>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5.6 </a:t>
            </a:r>
            <a:r>
              <a:rPr lang="zh-CN" altLang="en-US" sz="3200" dirty="0">
                <a:solidFill>
                  <a:srgbClr val="0000FF"/>
                </a:solidFill>
                <a:latin typeface="微软雅黑" panose="020B0503020204020204" pitchFamily="34" charset="-122"/>
                <a:ea typeface="微软雅黑" panose="020B0503020204020204" pitchFamily="34" charset="-122"/>
              </a:rPr>
              <a:t>已就绪环境</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5.6 </a:t>
            </a:r>
            <a:r>
              <a:rPr lang="zh-CN" altLang="en-US" dirty="0">
                <a:solidFill>
                  <a:schemeClr val="bg1"/>
                </a:solidFill>
                <a:latin typeface="微软雅黑" panose="020B0503020204020204" pitchFamily="34" charset="-122"/>
                <a:ea typeface="微软雅黑" panose="020B0503020204020204" pitchFamily="34" charset="-122"/>
              </a:rPr>
              <a:t>已就绪环境</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1929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已就绪环境机制</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PaaS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云交付模型定义的组件，它代表的是预定义的基于云的平台。</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该平台有一组已安装的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资源（如数据库，中间件，开发工具）组成，可以被云用户使用和定制。</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使用这些环境在云内远程开发和配置自身的服务与应用程序。 </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1933327" y="3732131"/>
            <a:ext cx="5205338" cy="2651352"/>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本章小结</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8" name="TextBox 8"/>
          <p:cNvSpPr txBox="1">
            <a:spLocks noChangeArrowheads="1"/>
          </p:cNvSpPr>
          <p:nvPr/>
        </p:nvSpPr>
        <p:spPr bwMode="auto">
          <a:xfrm>
            <a:off x="179512" y="1196752"/>
            <a:ext cx="8712968" cy="3191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对云的基本机制进行了概念性介绍</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主要是相关的系统资源管理机制</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逻辑网络边界</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虚拟服务器机制</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云存储机制</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云使用监控机制</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资源复制</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已就绪环境</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338828"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知识点回顾</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435885"/>
            <a:ext cx="8712968" cy="3661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流量窃听</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恶意媒介攻击</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通常是由截取网络流量的</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恶意服务作用者</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实施的</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拒绝服务攻击</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的发生是当目标</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资源由于请求过多而负载过重，这些请求意在使</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资源性能陷入瘫痪或不可用。</a:t>
            </a:r>
            <a:endPar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授权不足攻击</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是指错误的授予了攻击者访问权限或是授权太宽泛，或是使用了</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弱密码</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虚拟化攻击</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利用的是虚拟化环境的漏洞，获得了对底层物理硬件未被授权的访问。</a:t>
            </a:r>
            <a:endPar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重叠的信任边界</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潜藏了一种威胁，攻击者可以利用多个云用户共享的、基于云的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第五章</a:t>
            </a:r>
            <a:r>
              <a:rPr lang="en-US" altLang="zh-CN" sz="3200" dirty="0">
                <a:solidFill>
                  <a:srgbClr val="0000FF"/>
                </a:solidFill>
                <a:latin typeface="微软雅黑" panose="020B0503020204020204" pitchFamily="34" charset="-122"/>
                <a:ea typeface="微软雅黑" panose="020B0503020204020204" pitchFamily="34" charset="-122"/>
              </a:rPr>
              <a:t> </a:t>
            </a:r>
            <a:r>
              <a:rPr lang="zh-CN" altLang="en-US" sz="3200" dirty="0">
                <a:solidFill>
                  <a:srgbClr val="0000FF"/>
                </a:solidFill>
                <a:latin typeface="微软雅黑" panose="020B0503020204020204" pitchFamily="34" charset="-122"/>
                <a:ea typeface="微软雅黑" panose="020B0503020204020204" pitchFamily="34" charset="-122"/>
              </a:rPr>
              <a:t>云基础设施机制</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561920"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第五章 云基础设施机制</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827584" y="1458690"/>
            <a:ext cx="7488832" cy="427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技术机制是指在</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行业内确立的、具有明确定义的</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构件</a:t>
            </a:r>
            <a:endPar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云基础设施机制</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是云环境的基础构建块，它是形成基本云技术架构基础的主要构件。</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逻辑网络边界</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虚拟服务器</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云存储设备</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云使用监控</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资源复制</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已就绪环境</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361950" lvl="1" indent="-342900">
              <a:lnSpc>
                <a:spcPct val="120000"/>
              </a:lnSpc>
              <a:spcBef>
                <a:spcPct val="20000"/>
              </a:spcBef>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这些机制是云平台中常见的核心组件，但并非全都应用广泛，也不需要为其中的每一个机制都建立独立的架构层。</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5.1 </a:t>
            </a:r>
            <a:r>
              <a:rPr lang="zh-CN" altLang="en-US" sz="3200" dirty="0">
                <a:solidFill>
                  <a:srgbClr val="0000FF"/>
                </a:solidFill>
                <a:latin typeface="微软雅黑" panose="020B0503020204020204" pitchFamily="34" charset="-122"/>
                <a:ea typeface="微软雅黑" panose="020B0503020204020204" pitchFamily="34" charset="-122"/>
              </a:rPr>
              <a:t>逻辑网络边界</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5.1 </a:t>
            </a:r>
            <a:r>
              <a:rPr lang="zh-CN" altLang="en-US" dirty="0">
                <a:solidFill>
                  <a:schemeClr val="bg1"/>
                </a:solidFill>
                <a:latin typeface="微软雅黑" panose="020B0503020204020204" pitchFamily="34" charset="-122"/>
                <a:ea typeface="微软雅黑" panose="020B0503020204020204" pitchFamily="34" charset="-122"/>
              </a:rPr>
              <a:t>逻辑网络边界</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242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将一个</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网络环境</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与通信网络的其他部分分割开来，形成一个</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虚拟网络边界</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，包含并隔离了一组关于云的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资源，这些资源可能是</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分布式</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云环境中的保密性，主要是关于对</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传输</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存储</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的数据进行访问限制的。</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实现隔离机制的网络设备有：</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虚拟防火墙</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(virtual firewall)</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VLAN</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（虚拟局域网）、</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VPN</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（虚拟专用网络）</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5.1 </a:t>
            </a:r>
            <a:r>
              <a:rPr lang="zh-CN" altLang="en-US" sz="3200" dirty="0">
                <a:solidFill>
                  <a:srgbClr val="0000FF"/>
                </a:solidFill>
                <a:latin typeface="微软雅黑" panose="020B0503020204020204" pitchFamily="34" charset="-122"/>
                <a:ea typeface="微软雅黑" panose="020B0503020204020204" pitchFamily="34" charset="-122"/>
              </a:rPr>
              <a:t>逻辑网络边界</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5.1 </a:t>
            </a:r>
            <a:r>
              <a:rPr lang="zh-CN" altLang="en-US" dirty="0">
                <a:solidFill>
                  <a:schemeClr val="bg1"/>
                </a:solidFill>
                <a:latin typeface="微软雅黑" panose="020B0503020204020204" pitchFamily="34" charset="-122"/>
                <a:ea typeface="微软雅黑" panose="020B0503020204020204" pitchFamily="34" charset="-122"/>
              </a:rPr>
              <a:t>逻辑网络边界</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 name="矩形 1"/>
          <p:cNvSpPr/>
          <p:nvPr>
            <p:custDataLst>
              <p:tags r:id="rId1"/>
            </p:custDataLst>
          </p:nvPr>
        </p:nvSpPr>
        <p:spPr>
          <a:xfrm>
            <a:off x="323850" y="1341120"/>
            <a:ext cx="8157845" cy="1938020"/>
          </a:xfrm>
          <a:prstGeom prst="rect">
            <a:avLst/>
          </a:prstGeom>
        </p:spPr>
        <p:txBody>
          <a:bodyPr wrap="square">
            <a:spAutoFit/>
          </a:bodyPr>
          <a:lstStyle/>
          <a:p>
            <a:pPr marL="342900" indent="-342900">
              <a:lnSpc>
                <a:spcPct val="150000"/>
              </a:lnSpc>
              <a:buFont typeface="Wingdings" panose="05000000000000000000" pitchFamily="2" charset="2"/>
              <a:buChar char="n"/>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通过防火墙我们可以将网络划分为三个区域：安全级别最高的LAN Area (</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内网</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 安全级别中等的</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DMZ区域</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（Demilitarized Zone，非军事区）</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和安全级别最低的Internet区域（</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外网</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Font typeface="Arial" panose="020B0604020202020204" pitchFamily="34" charset="0"/>
              <a:buNone/>
            </a:pPr>
            <a:endParaRPr lang="zh-CN" altLang="en-US"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5.1 </a:t>
            </a:r>
            <a:r>
              <a:rPr lang="zh-CN" altLang="en-US" sz="3200" dirty="0">
                <a:solidFill>
                  <a:srgbClr val="0000FF"/>
                </a:solidFill>
                <a:latin typeface="微软雅黑" panose="020B0503020204020204" pitchFamily="34" charset="-122"/>
                <a:ea typeface="微软雅黑" panose="020B0503020204020204" pitchFamily="34" charset="-122"/>
              </a:rPr>
              <a:t>逻辑网络边界</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5.1 </a:t>
            </a:r>
            <a:r>
              <a:rPr lang="zh-CN" altLang="en-US" dirty="0">
                <a:solidFill>
                  <a:schemeClr val="bg1"/>
                </a:solidFill>
                <a:latin typeface="微软雅黑" panose="020B0503020204020204" pitchFamily="34" charset="-122"/>
                <a:ea typeface="微软雅黑" panose="020B0503020204020204" pitchFamily="34" charset="-122"/>
              </a:rPr>
              <a:t>逻辑网络边界</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196119" y="1294184"/>
            <a:ext cx="4572000" cy="2443618"/>
          </a:xfrm>
          <a:prstGeom prst="rect">
            <a:avLst/>
          </a:prstGeom>
        </p:spPr>
        <p:txBody>
          <a:bodyPr>
            <a:spAutoFit/>
          </a:bodyPr>
          <a:lstStyle/>
          <a:p>
            <a:pPr marL="342900" indent="-342900">
              <a:lnSpc>
                <a:spcPct val="150000"/>
              </a:lnSpc>
              <a:buFont typeface="Wingdings" panose="05000000000000000000" pitchFamily="2" charset="2"/>
              <a:buChar char="n"/>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作用</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将云中的</a:t>
            </a:r>
            <a:r>
              <a:rPr lang="en-GB" altLang="zh-CN" sz="2000" dirty="0">
                <a:latin typeface="Times New Roman" panose="02020603050405020304" pitchFamily="18" charset="0"/>
                <a:ea typeface="微软雅黑" panose="020B0503020204020204" pitchFamily="34" charset="-122"/>
                <a:cs typeface="Times New Roman" panose="02020603050405020304" pitchFamily="18" charset="0"/>
              </a:rPr>
              <a:t>IT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资源与非授权用户隔离</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将云中的</a:t>
            </a:r>
            <a:r>
              <a:rPr lang="en-GB" altLang="zh-CN" sz="2000" dirty="0">
                <a:latin typeface="Times New Roman" panose="02020603050405020304" pitchFamily="18" charset="0"/>
                <a:ea typeface="微软雅黑" panose="020B0503020204020204" pitchFamily="34" charset="-122"/>
                <a:cs typeface="Times New Roman" panose="02020603050405020304" pitchFamily="18" charset="0"/>
              </a:rPr>
              <a:t>IT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资源与非用户隔离</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将云中的</a:t>
            </a:r>
            <a:r>
              <a:rPr lang="en-GB" altLang="zh-CN" sz="2000" dirty="0">
                <a:latin typeface="Times New Roman" panose="02020603050405020304" pitchFamily="18" charset="0"/>
                <a:ea typeface="微软雅黑" panose="020B0503020204020204" pitchFamily="34" charset="-122"/>
                <a:cs typeface="Times New Roman" panose="02020603050405020304" pitchFamily="18" charset="0"/>
              </a:rPr>
              <a:t>IT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资源与云用户隔离</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控制被隔离</a:t>
            </a:r>
            <a:r>
              <a:rPr lang="en-GB" altLang="zh-CN" sz="2000" dirty="0">
                <a:latin typeface="Times New Roman" panose="02020603050405020304" pitchFamily="18" charset="0"/>
                <a:ea typeface="微软雅黑" panose="020B0503020204020204" pitchFamily="34" charset="-122"/>
                <a:cs typeface="Times New Roman" panose="02020603050405020304" pitchFamily="18" charset="0"/>
              </a:rPr>
              <a:t>IT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资源的可用带宽</a:t>
            </a:r>
            <a:endParaRPr lang="zh-CN" altLang="en-US"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5.1 </a:t>
            </a:r>
            <a:r>
              <a:rPr lang="zh-CN" altLang="en-US" sz="3200" dirty="0">
                <a:solidFill>
                  <a:srgbClr val="0000FF"/>
                </a:solidFill>
                <a:latin typeface="微软雅黑" panose="020B0503020204020204" pitchFamily="34" charset="-122"/>
                <a:ea typeface="微软雅黑" panose="020B0503020204020204" pitchFamily="34" charset="-122"/>
              </a:rPr>
              <a:t>逻辑网络边界</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5.1 </a:t>
            </a:r>
            <a:r>
              <a:rPr lang="zh-CN" altLang="en-US" dirty="0">
                <a:solidFill>
                  <a:schemeClr val="bg1"/>
                </a:solidFill>
                <a:latin typeface="微软雅黑" panose="020B0503020204020204" pitchFamily="34" charset="-122"/>
                <a:ea typeface="微软雅黑" panose="020B0503020204020204" pitchFamily="34" charset="-122"/>
              </a:rPr>
              <a:t>逻辑网络边界</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a:stretch>
            <a:fillRect/>
          </a:stretch>
        </p:blipFill>
        <p:spPr>
          <a:xfrm>
            <a:off x="0" y="1200186"/>
            <a:ext cx="9144000" cy="4457627"/>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UNIT_PLACING_PICTURE_USER_VIEWPORT" val="{&quot;height&quot;:5700.04094488189,&quot;width&quot;:5002.537007874016}"/>
</p:tagLst>
</file>

<file path=ppt/tags/tag5.xml><?xml version="1.0" encoding="utf-8"?>
<p:tagLst xmlns:p="http://schemas.openxmlformats.org/presentationml/2006/main">
  <p:tag name="KSO_WM_BEAUTIFY_FLAG" val=""/>
  <p:tag name="KSO_WM_UNIT_PLACING_PICTURE_USER_VIEWPORT" val="{&quot;height&quot;:6828,&quot;width&quot;:8508}"/>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PP_MARK_KEY" val="fd182a6d-39c0-4d67-a6c0-ed624a38c782"/>
  <p:tag name="COMMONDATA" val="eyJoZGlkIjoiMTUwMDk5Y2Y1ZjkzY2FkYWUyMGFkODJkNzM4MjMyZDQifQ=="/>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3796</Words>
  <Application>WPS 演示</Application>
  <PresentationFormat>全屏显示(4:3)</PresentationFormat>
  <Paragraphs>382</Paragraphs>
  <Slides>36</Slides>
  <Notes>44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36</vt:i4>
      </vt:variant>
    </vt:vector>
  </HeadingPairs>
  <TitlesOfParts>
    <vt:vector size="48" baseType="lpstr">
      <vt:lpstr>Arial</vt:lpstr>
      <vt:lpstr>宋体</vt:lpstr>
      <vt:lpstr>Wingdings</vt:lpstr>
      <vt:lpstr>Calibri</vt:lpstr>
      <vt:lpstr>微软雅黑</vt:lpstr>
      <vt:lpstr>Hei</vt:lpstr>
      <vt:lpstr>黑体</vt:lpstr>
      <vt:lpstr>Times New Roman</vt:lpstr>
      <vt:lpstr>等线</vt:lpstr>
      <vt:lpstr>Arial Unicode MS</vt:lpstr>
      <vt:lpstr>等线 Light</vt:lpstr>
      <vt:lpstr>自定义设计方案</vt:lpstr>
      <vt:lpstr>第五章 云基础设施机制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DADI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lsk</dc:creator>
  <cp:keywords>计算机学院</cp:keywords>
  <cp:lastModifiedBy>张国明</cp:lastModifiedBy>
  <cp:revision>2615</cp:revision>
  <dcterms:created xsi:type="dcterms:W3CDTF">2013-05-22T02:15:00Z</dcterms:created>
  <dcterms:modified xsi:type="dcterms:W3CDTF">2025-03-24T03:34:36Z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2052-12.1.0.20305</vt:lpwstr>
  </property>
  <property fmtid="{D5CDD505-2E9C-101B-9397-08002B2CF9AE}" pid="3" name="ICV">
    <vt:lpwstr>08084984FF8E404F9FD6C31E97EC7BDA_13</vt:lpwstr>
  </property>
</Properties>
</file>